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theme/themeOverride1.xml" ContentType="application/vnd.openxmlformats-officedocument.themeOverr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theme/themeOverride2.xml" ContentType="application/vnd.openxmlformats-officedocument.themeOverride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3"/>
  </p:notesMasterIdLst>
  <p:handoutMasterIdLst>
    <p:handoutMasterId r:id="rId34"/>
  </p:handoutMasterIdLst>
  <p:sldIdLst>
    <p:sldId id="315" r:id="rId2"/>
    <p:sldId id="380" r:id="rId3"/>
    <p:sldId id="425" r:id="rId4"/>
    <p:sldId id="378" r:id="rId5"/>
    <p:sldId id="431" r:id="rId6"/>
    <p:sldId id="438" r:id="rId7"/>
    <p:sldId id="394" r:id="rId8"/>
    <p:sldId id="410" r:id="rId9"/>
    <p:sldId id="397" r:id="rId10"/>
    <p:sldId id="413" r:id="rId11"/>
    <p:sldId id="414" r:id="rId12"/>
    <p:sldId id="398" r:id="rId13"/>
    <p:sldId id="439" r:id="rId14"/>
    <p:sldId id="440" r:id="rId15"/>
    <p:sldId id="434" r:id="rId16"/>
    <p:sldId id="435" r:id="rId17"/>
    <p:sldId id="436" r:id="rId18"/>
    <p:sldId id="437" r:id="rId19"/>
    <p:sldId id="433" r:id="rId20"/>
    <p:sldId id="399" r:id="rId21"/>
    <p:sldId id="416" r:id="rId22"/>
    <p:sldId id="412" r:id="rId23"/>
    <p:sldId id="402" r:id="rId24"/>
    <p:sldId id="415" r:id="rId25"/>
    <p:sldId id="403" r:id="rId26"/>
    <p:sldId id="409" r:id="rId27"/>
    <p:sldId id="404" r:id="rId28"/>
    <p:sldId id="405" r:id="rId29"/>
    <p:sldId id="406" r:id="rId30"/>
    <p:sldId id="417" r:id="rId31"/>
    <p:sldId id="408" r:id="rId32"/>
  </p:sldIdLst>
  <p:sldSz cx="9144000" cy="6858000" type="screen4x3"/>
  <p:notesSz cx="9906000" cy="68072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>
          <p15:clr>
            <a:srgbClr val="A4A3A4"/>
          </p15:clr>
        </p15:guide>
        <p15:guide id="2" pos="31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673105"/>
    <a:srgbClr val="153153"/>
    <a:srgbClr val="674F83"/>
    <a:srgbClr val="FF3300"/>
    <a:srgbClr val="18341D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3" autoAdjust="0"/>
    <p:restoredTop sz="94689" autoAdjust="0"/>
  </p:normalViewPr>
  <p:slideViewPr>
    <p:cSldViewPr>
      <p:cViewPr varScale="1">
        <p:scale>
          <a:sx n="64" d="100"/>
          <a:sy n="64" d="100"/>
        </p:scale>
        <p:origin x="119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97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338" y="-102"/>
      </p:cViewPr>
      <p:guideLst>
        <p:guide orient="horz" pos="2144"/>
        <p:guide pos="3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Tabelas%20e%20grafico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celo.cazzola\Desktop\Compara&#231;&#227;o%20&#8211;%20IGC%202008%20e%20201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Tabelas%20e%20graficos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celo.cazzola\Desktop\Compara&#231;&#227;o%20&#8211;%20IGC%202008%20e%202011.xlsx" TargetMode="External"/><Relationship Id="rId1" Type="http://schemas.openxmlformats.org/officeDocument/2006/relationships/themeOverride" Target="../theme/themeOverride2.xm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01\daes\Qualidade\Qualidade%202012\Equipe%20T&#233;cnica\Indicadores_2012\Demandas\Presidente\C&#243;pia%20de%20Tabelas%20e%20grafic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09405759964491"/>
          <c:y val="0.10668901687703432"/>
          <c:w val="0.81851884530115016"/>
          <c:h val="0.758783217902401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ENADE_Geral!$A$2</c:f>
              <c:strCache>
                <c:ptCount val="1"/>
                <c:pt idx="0">
                  <c:v>CPC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5,8%</a:t>
                    </a:r>
                  </a:p>
                  <a:p>
                    <a:r>
                      <a:rPr lang="en-US" sz="1400"/>
                      <a:t>(436)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24,1%</a:t>
                    </a:r>
                  </a:p>
                  <a:p>
                    <a:r>
                      <a:rPr lang="en-US" sz="1400"/>
                      <a:t>(1.824)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39,9%</a:t>
                    </a:r>
                  </a:p>
                  <a:p>
                    <a:r>
                      <a:rPr lang="en-US" sz="1400"/>
                      <a:t>(3.021)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22,5%</a:t>
                    </a:r>
                  </a:p>
                  <a:p>
                    <a:r>
                      <a:rPr lang="en-US" sz="1400"/>
                      <a:t>(1.703)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5,8%</a:t>
                    </a:r>
                  </a:p>
                  <a:p>
                    <a:r>
                      <a:rPr lang="en-US" sz="1400"/>
                      <a:t>(440)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2,0%</a:t>
                    </a:r>
                  </a:p>
                  <a:p>
                    <a:r>
                      <a:rPr lang="en-US" sz="1400"/>
                      <a:t>(152)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ENADE_Geral!$A$3:$A$8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ENADE_Geral!$C$3:$C$8</c:f>
              <c:numCache>
                <c:formatCode>0.0%</c:formatCode>
                <c:ptCount val="6"/>
                <c:pt idx="0">
                  <c:v>5.7550158394931369E-2</c:v>
                </c:pt>
                <c:pt idx="1">
                  <c:v>0.24076029567053858</c:v>
                </c:pt>
                <c:pt idx="2">
                  <c:v>0.39875923970432947</c:v>
                </c:pt>
                <c:pt idx="3">
                  <c:v>0.22478880675818377</c:v>
                </c:pt>
                <c:pt idx="4">
                  <c:v>5.8078141499472012E-2</c:v>
                </c:pt>
                <c:pt idx="5">
                  <c:v>2.0063357972544885E-2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5264176"/>
        <c:axId val="5230136"/>
      </c:barChart>
      <c:catAx>
        <c:axId val="15526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5230136"/>
        <c:crosses val="autoZero"/>
        <c:auto val="1"/>
        <c:lblAlgn val="ctr"/>
        <c:lblOffset val="100"/>
        <c:noMultiLvlLbl val="0"/>
      </c:catAx>
      <c:valAx>
        <c:axId val="523013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155264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pt-B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'CPC 2008-2011_cat_adm'!$F$3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3333333333333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0,8%</a:t>
                    </a:r>
                  </a:p>
                  <a:p>
                    <a:r>
                      <a:rPr lang="en-US" sz="1400"/>
                      <a:t>(21)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666666666666664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13,7%</a:t>
                    </a:r>
                  </a:p>
                  <a:p>
                    <a:r>
                      <a:rPr lang="en-US" sz="1400"/>
                      <a:t>(346)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333333333333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29,6%</a:t>
                    </a:r>
                  </a:p>
                  <a:p>
                    <a:r>
                      <a:rPr lang="en-US" sz="1400"/>
                      <a:t>(745)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77777777777784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20,2%</a:t>
                    </a:r>
                  </a:p>
                  <a:p>
                    <a:r>
                      <a:rPr lang="en-US" sz="1400"/>
                      <a:t>(509)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4,4%</a:t>
                    </a:r>
                  </a:p>
                  <a:p>
                    <a:r>
                      <a:rPr lang="en-US" sz="1400"/>
                      <a:t>(110)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31,3%</a:t>
                    </a:r>
                  </a:p>
                  <a:p>
                    <a:r>
                      <a:rPr lang="en-US" sz="1400"/>
                      <a:t>(788)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2008-2011_cat_adm'!$E$4:$E$9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2008-2011_cat_adm'!$F$4:$F$9</c:f>
              <c:numCache>
                <c:formatCode>0.0%</c:formatCode>
                <c:ptCount val="6"/>
                <c:pt idx="0">
                  <c:v>8.3366415244144534E-3</c:v>
                </c:pt>
                <c:pt idx="1">
                  <c:v>0.13735609368797141</c:v>
                </c:pt>
                <c:pt idx="2">
                  <c:v>0.295752282651846</c:v>
                </c:pt>
                <c:pt idx="3">
                  <c:v>0.20206431123461688</c:v>
                </c:pt>
                <c:pt idx="4">
                  <c:v>4.3668122270742356E-2</c:v>
                </c:pt>
                <c:pt idx="5">
                  <c:v>0.31282254863040893</c:v>
                </c:pt>
              </c:numCache>
            </c:numRef>
          </c:val>
        </c:ser>
        <c:ser>
          <c:idx val="1"/>
          <c:order val="1"/>
          <c:tx>
            <c:strRef>
              <c:f>'CPC 2008-2011_cat_adm'!$G$3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0,6%</a:t>
                    </a:r>
                  </a:p>
                  <a:p>
                    <a:r>
                      <a:rPr lang="en-US" sz="1400"/>
                      <a:t>(16)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055555555555555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11,8%</a:t>
                    </a:r>
                  </a:p>
                  <a:p>
                    <a:r>
                      <a:rPr lang="en-US" sz="1400"/>
                      <a:t>(339)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38,3%</a:t>
                    </a:r>
                  </a:p>
                  <a:p>
                    <a:r>
                      <a:rPr lang="en-US" sz="1400"/>
                      <a:t>(1.101)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32,4%</a:t>
                    </a:r>
                  </a:p>
                  <a:p>
                    <a:r>
                      <a:rPr lang="en-US" sz="1400"/>
                      <a:t>(931)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388888888888889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4,2%</a:t>
                    </a:r>
                  </a:p>
                  <a:p>
                    <a:r>
                      <a:rPr lang="en-US" sz="1400"/>
                      <a:t>(121)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8888888888888994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12,7%</a:t>
                    </a:r>
                  </a:p>
                  <a:p>
                    <a:r>
                      <a:rPr lang="en-US" sz="1400"/>
                      <a:t>(365)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2008-2011_cat_adm'!$E$4:$E$9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2008-2011_cat_adm'!$G$4:$G$9</c:f>
              <c:numCache>
                <c:formatCode>0.0%</c:formatCode>
                <c:ptCount val="6"/>
                <c:pt idx="0">
                  <c:v>5.569091541942222E-3</c:v>
                </c:pt>
                <c:pt idx="1">
                  <c:v>0.11799512704490082</c:v>
                </c:pt>
                <c:pt idx="2">
                  <c:v>0.38322311172989915</c:v>
                </c:pt>
                <c:pt idx="3">
                  <c:v>0.32405151409676297</c:v>
                </c:pt>
                <c:pt idx="4">
                  <c:v>4.2116254785938056E-2</c:v>
                </c:pt>
                <c:pt idx="5">
                  <c:v>0.12704490080055689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6211408"/>
        <c:axId val="216211800"/>
      </c:barChart>
      <c:catAx>
        <c:axId val="2162114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6211800"/>
        <c:crosses val="autoZero"/>
        <c:auto val="1"/>
        <c:lblAlgn val="ctr"/>
        <c:lblOffset val="100"/>
        <c:noMultiLvlLbl val="0"/>
      </c:catAx>
      <c:valAx>
        <c:axId val="21621180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21140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'CPC 2008-2011_cat_adm'!$F$15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555555555555555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0,7%</a:t>
                    </a:r>
                  </a:p>
                  <a:p>
                    <a:r>
                      <a:rPr lang="en-US" sz="1400"/>
                      <a:t>(32)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21%</a:t>
                    </a:r>
                  </a:p>
                  <a:p>
                    <a:r>
                      <a:rPr lang="en-US" sz="1400"/>
                      <a:t>(1.008)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888888888888889E-2"/>
                  <c:y val="-3.6453776611256946E-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34,8%</a:t>
                    </a:r>
                  </a:p>
                  <a:p>
                    <a:r>
                      <a:rPr lang="en-US" sz="1400"/>
                      <a:t>(1.676)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222222222222223E-2"/>
                  <c:y val="-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7,5%</a:t>
                    </a:r>
                  </a:p>
                  <a:p>
                    <a:r>
                      <a:rPr lang="en-US" sz="1400"/>
                      <a:t>(362)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0,2%</a:t>
                    </a:r>
                  </a:p>
                  <a:p>
                    <a:r>
                      <a:rPr lang="en-US" sz="1400"/>
                      <a:t>(11)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35,8%</a:t>
                    </a:r>
                  </a:p>
                  <a:p>
                    <a:r>
                      <a:rPr lang="en-US" sz="1400"/>
                      <a:t>(1.721)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2008-2011_cat_adm'!$E$16:$E$21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2008-2011_cat_adm'!$F$16:$F$21</c:f>
              <c:numCache>
                <c:formatCode>0.0%</c:formatCode>
                <c:ptCount val="6"/>
                <c:pt idx="0">
                  <c:v>6.6528066528066523E-3</c:v>
                </c:pt>
                <c:pt idx="1">
                  <c:v>0.20956340956340963</c:v>
                </c:pt>
                <c:pt idx="2">
                  <c:v>0.34844074844074846</c:v>
                </c:pt>
                <c:pt idx="3">
                  <c:v>7.5259875259875264E-2</c:v>
                </c:pt>
                <c:pt idx="4">
                  <c:v>2.2869022869022875E-3</c:v>
                </c:pt>
                <c:pt idx="5">
                  <c:v>0.35779625779625784</c:v>
                </c:pt>
              </c:numCache>
            </c:numRef>
          </c:val>
        </c:ser>
        <c:ser>
          <c:idx val="1"/>
          <c:order val="1"/>
          <c:tx>
            <c:strRef>
              <c:f>'CPC 2008-2011_cat_adm'!$G$15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55555555555555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(22)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3333333333333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12,7%</a:t>
                    </a:r>
                  </a:p>
                  <a:p>
                    <a:r>
                      <a:rPr lang="en-US" sz="1400"/>
                      <a:t>(599)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43,9%</a:t>
                    </a:r>
                  </a:p>
                  <a:p>
                    <a:r>
                      <a:rPr lang="en-US" sz="1400"/>
                      <a:t>(2.065)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22,3%</a:t>
                    </a:r>
                  </a:p>
                  <a:p>
                    <a:r>
                      <a:rPr lang="en-US" sz="1400"/>
                      <a:t>(1.048)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1,7%</a:t>
                    </a:r>
                  </a:p>
                  <a:p>
                    <a:r>
                      <a:rPr lang="en-US" sz="1400"/>
                      <a:t>(82)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333333333333344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18,9%</a:t>
                    </a:r>
                  </a:p>
                  <a:p>
                    <a:r>
                      <a:rPr lang="en-US" sz="1400"/>
                      <a:t>(887)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2008-2011_cat_adm'!$E$16:$E$21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2008-2011_cat_adm'!$G$16:$G$21</c:f>
              <c:numCache>
                <c:formatCode>0.0%</c:formatCode>
                <c:ptCount val="6"/>
                <c:pt idx="0">
                  <c:v>4.6778651924303666E-3</c:v>
                </c:pt>
                <c:pt idx="1">
                  <c:v>0.12736551137571761</c:v>
                </c:pt>
                <c:pt idx="2">
                  <c:v>0.43908143738039557</c:v>
                </c:pt>
                <c:pt idx="3">
                  <c:v>0.22283648734850095</c:v>
                </c:pt>
                <c:pt idx="4">
                  <c:v>1.7435679353604083E-2</c:v>
                </c:pt>
                <c:pt idx="5">
                  <c:v>0.18860301934935148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6212584"/>
        <c:axId val="216212976"/>
      </c:barChart>
      <c:catAx>
        <c:axId val="216212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6212976"/>
        <c:crosses val="autoZero"/>
        <c:auto val="1"/>
        <c:lblAlgn val="ctr"/>
        <c:lblOffset val="100"/>
        <c:noMultiLvlLbl val="0"/>
      </c:catAx>
      <c:valAx>
        <c:axId val="21621297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21258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'CPC 2008-2011_orgac'!$F$3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1111111111111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0,6%</a:t>
                    </a:r>
                  </a:p>
                  <a:p>
                    <a:r>
                      <a:rPr lang="en-US" sz="1400"/>
                      <a:t>(24)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99999999999997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13,5%</a:t>
                    </a:r>
                  </a:p>
                  <a:p>
                    <a:r>
                      <a:rPr lang="en-US" sz="1400"/>
                      <a:t>(544)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333333333333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34%</a:t>
                    </a:r>
                  </a:p>
                  <a:p>
                    <a:r>
                      <a:rPr lang="en-US" sz="1400"/>
                      <a:t>(1.370)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17,8%</a:t>
                    </a:r>
                  </a:p>
                  <a:p>
                    <a:r>
                      <a:rPr lang="en-US" sz="1400"/>
                      <a:t>(717)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9444444444444445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2,8%</a:t>
                    </a:r>
                  </a:p>
                  <a:p>
                    <a:r>
                      <a:rPr lang="en-US" sz="1400"/>
                      <a:t>(111)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31,4%</a:t>
                    </a:r>
                  </a:p>
                  <a:p>
                    <a:r>
                      <a:rPr lang="en-US" sz="1400"/>
                      <a:t>(1.265)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2008-2011_orgac'!$E$4:$E$9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2008-2011_orgac'!$F$4:$F$9</c:f>
              <c:numCache>
                <c:formatCode>0.0%</c:formatCode>
                <c:ptCount val="6"/>
                <c:pt idx="0">
                  <c:v>5.9538576035723162E-3</c:v>
                </c:pt>
                <c:pt idx="1">
                  <c:v>0.13495410568097246</c:v>
                </c:pt>
                <c:pt idx="2">
                  <c:v>0.33986603820391975</c:v>
                </c:pt>
                <c:pt idx="3">
                  <c:v>0.17787149590672291</c:v>
                </c:pt>
                <c:pt idx="4">
                  <c:v>2.7536591416521958E-2</c:v>
                </c:pt>
                <c:pt idx="5">
                  <c:v>0.31381791118829083</c:v>
                </c:pt>
              </c:numCache>
            </c:numRef>
          </c:val>
        </c:ser>
        <c:ser>
          <c:idx val="1"/>
          <c:order val="1"/>
          <c:tx>
            <c:strRef>
              <c:f>'CPC 2008-2011_orgac'!$G$3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0,2%</a:t>
                    </a:r>
                  </a:p>
                  <a:p>
                    <a:r>
                      <a:rPr lang="en-US" sz="1400"/>
                      <a:t>(11)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77777777777777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9,5%</a:t>
                    </a:r>
                  </a:p>
                  <a:p>
                    <a:r>
                      <a:rPr lang="en-US" sz="1400"/>
                      <a:t>(420)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11111111111111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38,5%</a:t>
                    </a:r>
                  </a:p>
                  <a:p>
                    <a:r>
                      <a:rPr lang="en-US" sz="1400"/>
                      <a:t>(1.696)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31,9%</a:t>
                    </a:r>
                  </a:p>
                  <a:p>
                    <a:r>
                      <a:rPr lang="en-US" sz="1400"/>
                      <a:t>(1405)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22222222222222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4,1%</a:t>
                    </a:r>
                  </a:p>
                  <a:p>
                    <a:r>
                      <a:rPr lang="en-US" sz="1400"/>
                      <a:t>(179)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888888888888899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15,7%</a:t>
                    </a:r>
                  </a:p>
                  <a:p>
                    <a:r>
                      <a:rPr lang="en-US" sz="1400"/>
                      <a:t>(692)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2008-2011_orgac'!$E$4:$E$9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2008-2011_orgac'!$G$4:$G$9</c:f>
              <c:numCache>
                <c:formatCode>0.0%</c:formatCode>
                <c:ptCount val="6"/>
                <c:pt idx="0">
                  <c:v>2.4982966159436746E-3</c:v>
                </c:pt>
                <c:pt idx="1">
                  <c:v>9.538950715421303E-2</c:v>
                </c:pt>
                <c:pt idx="2">
                  <c:v>0.3851919146036793</c:v>
                </c:pt>
                <c:pt idx="3">
                  <c:v>0.31910061321826039</c:v>
                </c:pt>
                <c:pt idx="4">
                  <c:v>4.0654099477628887E-2</c:v>
                </c:pt>
                <c:pt idx="5">
                  <c:v>0.15716556893027481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6213760"/>
        <c:axId val="216576672"/>
      </c:barChart>
      <c:catAx>
        <c:axId val="216213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6576672"/>
        <c:crosses val="autoZero"/>
        <c:auto val="1"/>
        <c:lblAlgn val="ctr"/>
        <c:lblOffset val="100"/>
        <c:noMultiLvlLbl val="0"/>
      </c:catAx>
      <c:valAx>
        <c:axId val="21657667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21376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'CPC 2008-2011_orgac'!$F$32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3333333333333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0,3%</a:t>
                    </a:r>
                  </a:p>
                  <a:p>
                    <a:r>
                      <a:rPr lang="en-US" sz="1400"/>
                      <a:t>(3)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38888888888888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17,7%</a:t>
                    </a:r>
                  </a:p>
                  <a:p>
                    <a:r>
                      <a:rPr lang="en-US" sz="1400"/>
                      <a:t>(163)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055555555555555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39%</a:t>
                    </a:r>
                  </a:p>
                  <a:p>
                    <a:r>
                      <a:rPr lang="en-US" sz="1400"/>
                      <a:t>(359)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8,3%</a:t>
                    </a:r>
                  </a:p>
                  <a:p>
                    <a:r>
                      <a:rPr lang="en-US" sz="1400"/>
                      <a:t>(76)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0%</a:t>
                    </a:r>
                  </a:p>
                  <a:p>
                    <a:r>
                      <a:rPr lang="en-US" sz="1400"/>
                      <a:t>(0)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34,7%</a:t>
                    </a:r>
                  </a:p>
                  <a:p>
                    <a:r>
                      <a:rPr lang="en-US" sz="1400"/>
                      <a:t>(319)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2008-2011_orgac'!$E$33:$E$38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2008-2011_orgac'!$F$33:$F$38</c:f>
              <c:numCache>
                <c:formatCode>0.0%</c:formatCode>
                <c:ptCount val="6"/>
                <c:pt idx="0">
                  <c:v>3.260869565217392E-3</c:v>
                </c:pt>
                <c:pt idx="1">
                  <c:v>0.17717391304347824</c:v>
                </c:pt>
                <c:pt idx="2">
                  <c:v>0.39021739130434796</c:v>
                </c:pt>
                <c:pt idx="3">
                  <c:v>8.2608695652173922E-2</c:v>
                </c:pt>
                <c:pt idx="4">
                  <c:v>0</c:v>
                </c:pt>
                <c:pt idx="5">
                  <c:v>0.34673913043478255</c:v>
                </c:pt>
              </c:numCache>
            </c:numRef>
          </c:val>
        </c:ser>
        <c:ser>
          <c:idx val="1"/>
          <c:order val="1"/>
          <c:tx>
            <c:strRef>
              <c:f>'CPC 2008-2011_orgac'!$G$32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2222222222222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0,3%</a:t>
                    </a:r>
                  </a:p>
                  <a:p>
                    <a:r>
                      <a:rPr lang="en-US" sz="1400"/>
                      <a:t>(3)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0555555555555558E-2"/>
                  <c:y val="-3.6453776619744497E-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10,6%</a:t>
                    </a:r>
                  </a:p>
                  <a:p>
                    <a:r>
                      <a:rPr lang="en-US" sz="1400"/>
                      <a:t>(98)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388888888888889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44,2%</a:t>
                    </a:r>
                  </a:p>
                  <a:p>
                    <a:r>
                      <a:rPr lang="en-US" sz="1400"/>
                      <a:t>(410)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23%</a:t>
                    </a:r>
                  </a:p>
                  <a:p>
                    <a:r>
                      <a:rPr lang="en-US" sz="1400"/>
                      <a:t>(213)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0,8%</a:t>
                    </a:r>
                  </a:p>
                  <a:p>
                    <a:r>
                      <a:rPr lang="en-US" sz="1400"/>
                      <a:t>(7)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44444444444445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21,2%</a:t>
                    </a:r>
                  </a:p>
                  <a:p>
                    <a:r>
                      <a:rPr lang="en-US" sz="1400"/>
                      <a:t>(197)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2008-2011_orgac'!$E$33:$E$38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2008-2011_orgac'!$G$33:$G$38</c:f>
              <c:numCache>
                <c:formatCode>0.0%</c:formatCode>
                <c:ptCount val="6"/>
                <c:pt idx="0">
                  <c:v>3.2327586206896547E-3</c:v>
                </c:pt>
                <c:pt idx="1">
                  <c:v>0.10560344827586209</c:v>
                </c:pt>
                <c:pt idx="2">
                  <c:v>0.44181034482758624</c:v>
                </c:pt>
                <c:pt idx="3">
                  <c:v>0.22952586206896552</c:v>
                </c:pt>
                <c:pt idx="4">
                  <c:v>7.5431034482758633E-3</c:v>
                </c:pt>
                <c:pt idx="5">
                  <c:v>0.21228448275862075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6577456"/>
        <c:axId val="216577848"/>
      </c:barChart>
      <c:catAx>
        <c:axId val="2165774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6577848"/>
        <c:crosses val="autoZero"/>
        <c:auto val="1"/>
        <c:lblAlgn val="ctr"/>
        <c:lblOffset val="100"/>
        <c:noMultiLvlLbl val="0"/>
      </c:catAx>
      <c:valAx>
        <c:axId val="21657784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57745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35555488440878E-2"/>
          <c:y val="9.6718644164985254E-2"/>
          <c:w val="0.96232888902311842"/>
          <c:h val="0.69375221749554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'CPC 2008-2011_orgac'!$F$18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88888888888889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1,1%</a:t>
                    </a:r>
                  </a:p>
                  <a:p>
                    <a:r>
                      <a:rPr lang="en-US" sz="1400"/>
                      <a:t>(26)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27,2%</a:t>
                    </a:r>
                  </a:p>
                  <a:p>
                    <a:r>
                      <a:rPr lang="en-US" sz="1400"/>
                      <a:t>(647)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77777777777777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29,1%</a:t>
                    </a:r>
                  </a:p>
                  <a:p>
                    <a:r>
                      <a:rPr lang="en-US" sz="1400"/>
                      <a:t>(692)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3,3%</a:t>
                    </a:r>
                  </a:p>
                  <a:p>
                    <a:r>
                      <a:rPr lang="en-US" sz="1400"/>
                      <a:t>(78)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0,4%</a:t>
                    </a:r>
                  </a:p>
                  <a:p>
                    <a:r>
                      <a:rPr lang="en-US" sz="1400"/>
                      <a:t>(10)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38,9%</a:t>
                    </a:r>
                  </a:p>
                  <a:p>
                    <a:r>
                      <a:rPr lang="en-US" sz="1400"/>
                      <a:t>(925)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2008-2011_orgac'!$E$19:$E$24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2008-2011_orgac'!$F$19:$F$24</c:f>
              <c:numCache>
                <c:formatCode>0.0%</c:formatCode>
                <c:ptCount val="6"/>
                <c:pt idx="0">
                  <c:v>1.0933557611438187E-2</c:v>
                </c:pt>
                <c:pt idx="1">
                  <c:v>0.27207737594617332</c:v>
                </c:pt>
                <c:pt idx="2">
                  <c:v>0.29100084104289331</c:v>
                </c:pt>
                <c:pt idx="3">
                  <c:v>3.2800672834314558E-2</c:v>
                </c:pt>
                <c:pt idx="4">
                  <c:v>4.2052144659377637E-3</c:v>
                </c:pt>
                <c:pt idx="5">
                  <c:v>0.38898233809924321</c:v>
                </c:pt>
              </c:numCache>
            </c:numRef>
          </c:val>
        </c:ser>
        <c:ser>
          <c:idx val="1"/>
          <c:order val="1"/>
          <c:tx>
            <c:strRef>
              <c:f>'CPC 2008-2011_orgac'!$G$18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44444444444444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1,1%</a:t>
                    </a:r>
                  </a:p>
                  <a:p>
                    <a:r>
                      <a:rPr lang="en-US" sz="1400"/>
                      <a:t>(24)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055555555555555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18,7%</a:t>
                    </a:r>
                  </a:p>
                  <a:p>
                    <a:r>
                      <a:rPr lang="en-US" sz="1400"/>
                      <a:t>(420)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712323226221898E-3"/>
                  <c:y val="1.3888913776605467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47,2%</a:t>
                    </a:r>
                  </a:p>
                  <a:p>
                    <a:r>
                      <a:rPr lang="en-US" sz="1400"/>
                      <a:t>(1.060)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16,1%</a:t>
                    </a:r>
                  </a:p>
                  <a:p>
                    <a:r>
                      <a:rPr lang="en-US" sz="1400"/>
                      <a:t>(361)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944444444444444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0,8%</a:t>
                    </a:r>
                  </a:p>
                  <a:p>
                    <a:r>
                      <a:rPr lang="en-US" sz="1400"/>
                      <a:t>(17)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611111111111121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16,2%</a:t>
                    </a:r>
                  </a:p>
                  <a:p>
                    <a:r>
                      <a:rPr lang="en-US" sz="1400"/>
                      <a:t>(363)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2008-2011_orgac'!$E$19:$E$24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2008-2011_orgac'!$G$19:$G$24</c:f>
              <c:numCache>
                <c:formatCode>0.0%</c:formatCode>
                <c:ptCount val="6"/>
                <c:pt idx="0">
                  <c:v>1.0690423162583521E-2</c:v>
                </c:pt>
                <c:pt idx="1">
                  <c:v>0.18708240534521162</c:v>
                </c:pt>
                <c:pt idx="2">
                  <c:v>0.4721603563474388</c:v>
                </c:pt>
                <c:pt idx="3">
                  <c:v>0.16080178173719378</c:v>
                </c:pt>
                <c:pt idx="4">
                  <c:v>7.5723830734966613E-3</c:v>
                </c:pt>
                <c:pt idx="5">
                  <c:v>0.1616926503340757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6578632"/>
        <c:axId val="216579024"/>
      </c:barChart>
      <c:catAx>
        <c:axId val="2165786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6579024"/>
        <c:crosses val="autoZero"/>
        <c:auto val="1"/>
        <c:lblAlgn val="ctr"/>
        <c:lblOffset val="100"/>
        <c:noMultiLvlLbl val="0"/>
      </c:catAx>
      <c:valAx>
        <c:axId val="21657902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57863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120478451860676E-2"/>
          <c:y val="4.6062156288190187E-2"/>
          <c:w val="0.92049242586452884"/>
          <c:h val="0.819410256499278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IGC_Geral!$A$2</c:f>
              <c:strCache>
                <c:ptCount val="1"/>
                <c:pt idx="0">
                  <c:v>CPC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0,4%</a:t>
                    </a:r>
                  </a:p>
                  <a:p>
                    <a:r>
                      <a:rPr lang="en-US"/>
                      <a:t>(9)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26,6%</a:t>
                    </a:r>
                  </a:p>
                  <a:p>
                    <a:r>
                      <a:rPr lang="en-US"/>
                      <a:t>(568)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50,6%</a:t>
                    </a:r>
                  </a:p>
                  <a:p>
                    <a:r>
                      <a:rPr lang="en-US"/>
                      <a:t>(1.081)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8,9%</a:t>
                    </a:r>
                  </a:p>
                  <a:p>
                    <a:r>
                      <a:rPr lang="en-US"/>
                      <a:t>(190)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1,3%</a:t>
                    </a:r>
                  </a:p>
                  <a:p>
                    <a:r>
                      <a:rPr lang="en-US"/>
                      <a:t>(27)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12,2%</a:t>
                    </a:r>
                  </a:p>
                  <a:p>
                    <a:r>
                      <a:rPr lang="en-US"/>
                      <a:t>(261)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IGC_Geral!$A$3:$A$8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IGC_Geral!$C$3:$C$8</c:f>
              <c:numCache>
                <c:formatCode>0.0%</c:formatCode>
                <c:ptCount val="6"/>
                <c:pt idx="0">
                  <c:v>4.2134831460674156E-3</c:v>
                </c:pt>
                <c:pt idx="1">
                  <c:v>0.26591760299625472</c:v>
                </c:pt>
                <c:pt idx="2">
                  <c:v>0.50608614232209737</c:v>
                </c:pt>
                <c:pt idx="3">
                  <c:v>8.8951310861423244E-2</c:v>
                </c:pt>
                <c:pt idx="4">
                  <c:v>1.264044943820225E-2</c:v>
                </c:pt>
                <c:pt idx="5">
                  <c:v>0.12219101123595508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6579808"/>
        <c:axId val="216580200"/>
      </c:barChart>
      <c:catAx>
        <c:axId val="216579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6580200"/>
        <c:crosses val="autoZero"/>
        <c:auto val="1"/>
        <c:lblAlgn val="ctr"/>
        <c:lblOffset val="100"/>
        <c:noMultiLvlLbl val="0"/>
      </c:catAx>
      <c:valAx>
        <c:axId val="21658020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5798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pt-BR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'IGC_Pub x Priv'!$B$1:$C$1</c:f>
              <c:strCache>
                <c:ptCount val="1"/>
                <c:pt idx="0">
                  <c:v>Públicas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0%</a:t>
                    </a:r>
                  </a:p>
                  <a:p>
                    <a:r>
                      <a:rPr lang="en-US" sz="1400"/>
                      <a:t>(0)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666665500146018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15,9%</a:t>
                    </a:r>
                  </a:p>
                  <a:p>
                    <a:r>
                      <a:rPr lang="en-US" sz="1400"/>
                      <a:t>(37)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444443666764013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41,2%</a:t>
                    </a:r>
                  </a:p>
                  <a:p>
                    <a:r>
                      <a:rPr lang="en-US" sz="1400"/>
                      <a:t>(96)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32,6%</a:t>
                    </a:r>
                  </a:p>
                  <a:p>
                    <a:r>
                      <a:rPr lang="en-US" sz="1400"/>
                      <a:t>(76)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6,4%</a:t>
                    </a:r>
                  </a:p>
                  <a:p>
                    <a:r>
                      <a:rPr lang="en-US" sz="1400"/>
                      <a:t>(15)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3,9%</a:t>
                    </a:r>
                  </a:p>
                  <a:p>
                    <a:r>
                      <a:rPr lang="en-US" sz="1400"/>
                      <a:t>(9)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'IGC_Pub x Priv'!$A$3:$A$8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'IGC_Pub x Priv'!$C$3:$C$8</c:f>
              <c:numCache>
                <c:formatCode>0.0%</c:formatCode>
                <c:ptCount val="6"/>
                <c:pt idx="0">
                  <c:v>0</c:v>
                </c:pt>
                <c:pt idx="1">
                  <c:v>0.15879828326180262</c:v>
                </c:pt>
                <c:pt idx="2">
                  <c:v>0.41201716738197436</c:v>
                </c:pt>
                <c:pt idx="3">
                  <c:v>0.32618025751072965</c:v>
                </c:pt>
                <c:pt idx="4">
                  <c:v>6.4377682403433487E-2</c:v>
                </c:pt>
                <c:pt idx="5">
                  <c:v>3.8626609442060089E-2</c:v>
                </c:pt>
              </c:numCache>
            </c:numRef>
          </c:val>
        </c:ser>
        <c:ser>
          <c:idx val="1"/>
          <c:order val="1"/>
          <c:tx>
            <c:strRef>
              <c:f>'IGC_Pub x Priv'!$D$1:$E$1</c:f>
              <c:strCache>
                <c:ptCount val="1"/>
                <c:pt idx="0">
                  <c:v>Privadas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27,9%</a:t>
                    </a:r>
                  </a:p>
                  <a:p>
                    <a:r>
                      <a:rPr lang="en-US" sz="1400"/>
                      <a:t>(531)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51,8%</a:t>
                    </a:r>
                  </a:p>
                  <a:p>
                    <a:r>
                      <a:rPr lang="en-US" sz="1400"/>
                      <a:t>(985)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444443666764013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6%</a:t>
                    </a:r>
                  </a:p>
                  <a:p>
                    <a:r>
                      <a:rPr lang="en-US" sz="1400"/>
                      <a:t>(114)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0,6%</a:t>
                    </a:r>
                  </a:p>
                  <a:p>
                    <a:r>
                      <a:rPr lang="en-US" sz="1400"/>
                      <a:t>(12)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13,2%</a:t>
                    </a:r>
                  </a:p>
                  <a:p>
                    <a:r>
                      <a:rPr lang="en-US" sz="1400"/>
                      <a:t>(252)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'IGC_Pub x Priv'!$A$3:$A$8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'IGC_Pub x Priv'!$E$3:$E$8</c:f>
              <c:numCache>
                <c:formatCode>0.0%</c:formatCode>
                <c:ptCount val="6"/>
                <c:pt idx="0">
                  <c:v>4.7293746715712038E-3</c:v>
                </c:pt>
                <c:pt idx="1">
                  <c:v>0.27903310562270101</c:v>
                </c:pt>
                <c:pt idx="2">
                  <c:v>0.51760378349973724</c:v>
                </c:pt>
                <c:pt idx="3">
                  <c:v>5.9905412506568584E-2</c:v>
                </c:pt>
                <c:pt idx="4">
                  <c:v>6.3058328954282714E-3</c:v>
                </c:pt>
                <c:pt idx="5">
                  <c:v>0.13242249080399374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6883568"/>
        <c:axId val="216883960"/>
      </c:barChart>
      <c:catAx>
        <c:axId val="21688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6883960"/>
        <c:crosses val="autoZero"/>
        <c:auto val="1"/>
        <c:lblAlgn val="ctr"/>
        <c:lblOffset val="100"/>
        <c:noMultiLvlLbl val="0"/>
      </c:catAx>
      <c:valAx>
        <c:axId val="21688396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88356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596588033428387E-2"/>
          <c:y val="7.4497209016052432E-2"/>
          <c:w val="0.96080682393314332"/>
          <c:h val="0.856381373568633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IGC_Univ!$B$1</c:f>
              <c:strCache>
                <c:ptCount val="1"/>
                <c:pt idx="0">
                  <c:v>GERAL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0%</a:t>
                    </a:r>
                  </a:p>
                  <a:p>
                    <a:r>
                      <a:rPr lang="en-US" sz="1400"/>
                      <a:t>(0)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4,9%</a:t>
                    </a:r>
                  </a:p>
                  <a:p>
                    <a:r>
                      <a:rPr lang="en-US" sz="1400"/>
                      <a:t>(11)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5.5183117789668473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57,1%</a:t>
                    </a:r>
                  </a:p>
                  <a:p>
                    <a:r>
                      <a:rPr lang="en-US" sz="1400"/>
                      <a:t>(129)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31,4%</a:t>
                    </a:r>
                  </a:p>
                  <a:p>
                    <a:r>
                      <a:rPr lang="en-US" sz="1400"/>
                      <a:t>(71)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4,4%</a:t>
                    </a:r>
                  </a:p>
                  <a:p>
                    <a:r>
                      <a:rPr lang="en-US" sz="1400"/>
                      <a:t>(10)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2,2%</a:t>
                    </a:r>
                  </a:p>
                  <a:p>
                    <a:r>
                      <a:rPr lang="en-US" sz="1400"/>
                      <a:t>(5)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IGC_Univ!$A$3:$A$8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IGC_Univ!$C$3:$C$8</c:f>
              <c:numCache>
                <c:formatCode>0.0%</c:formatCode>
                <c:ptCount val="6"/>
                <c:pt idx="0">
                  <c:v>0</c:v>
                </c:pt>
                <c:pt idx="1">
                  <c:v>4.8672566371681415E-2</c:v>
                </c:pt>
                <c:pt idx="2">
                  <c:v>0.57079646017699115</c:v>
                </c:pt>
                <c:pt idx="3">
                  <c:v>0.31415929203539822</c:v>
                </c:pt>
                <c:pt idx="4">
                  <c:v>4.4247787610619468E-2</c:v>
                </c:pt>
                <c:pt idx="5">
                  <c:v>2.2123893805309741E-2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6884744"/>
        <c:axId val="216885136"/>
      </c:barChart>
      <c:catAx>
        <c:axId val="216884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6885136"/>
        <c:crosses val="autoZero"/>
        <c:auto val="1"/>
        <c:lblAlgn val="ctr"/>
        <c:lblOffset val="100"/>
        <c:noMultiLvlLbl val="0"/>
      </c:catAx>
      <c:valAx>
        <c:axId val="21688513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8847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IGC_Univ!$D$1:$E$1</c:f>
              <c:strCache>
                <c:ptCount val="1"/>
                <c:pt idx="0">
                  <c:v>PÚBLICAS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0,0%</a:t>
                    </a:r>
                  </a:p>
                  <a:p>
                    <a:r>
                      <a:rPr lang="en-US" sz="1400"/>
                      <a:t>(0)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3,7%</a:t>
                    </a:r>
                  </a:p>
                  <a:p>
                    <a:r>
                      <a:rPr lang="en-US" sz="1400"/>
                      <a:t>(5)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40,3%</a:t>
                    </a:r>
                  </a:p>
                  <a:p>
                    <a:r>
                      <a:rPr lang="en-US" sz="1400"/>
                      <a:t>(54)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44,8%</a:t>
                    </a:r>
                  </a:p>
                  <a:p>
                    <a:r>
                      <a:rPr lang="en-US" sz="1400"/>
                      <a:t>(60)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7,5%</a:t>
                    </a:r>
                  </a:p>
                  <a:p>
                    <a:r>
                      <a:rPr lang="en-US" sz="1400"/>
                      <a:t>(10)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3,7%</a:t>
                    </a:r>
                  </a:p>
                  <a:p>
                    <a:r>
                      <a:rPr lang="en-US" sz="1400"/>
                      <a:t>(5)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IGC_Univ!$A$3:$A$8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IGC_Univ!$E$3:$E$8</c:f>
              <c:numCache>
                <c:formatCode>0.0%</c:formatCode>
                <c:ptCount val="6"/>
                <c:pt idx="0">
                  <c:v>0</c:v>
                </c:pt>
                <c:pt idx="1">
                  <c:v>3.7313432835820892E-2</c:v>
                </c:pt>
                <c:pt idx="2">
                  <c:v>0.40298507462686572</c:v>
                </c:pt>
                <c:pt idx="3">
                  <c:v>0.44776119402985082</c:v>
                </c:pt>
                <c:pt idx="4">
                  <c:v>7.4626865671641784E-2</c:v>
                </c:pt>
                <c:pt idx="5">
                  <c:v>3.7313432835820892E-2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6885920"/>
        <c:axId val="216886312"/>
      </c:barChart>
      <c:catAx>
        <c:axId val="216885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6886312"/>
        <c:crosses val="autoZero"/>
        <c:auto val="1"/>
        <c:lblAlgn val="ctr"/>
        <c:lblOffset val="100"/>
        <c:noMultiLvlLbl val="0"/>
      </c:catAx>
      <c:valAx>
        <c:axId val="21688631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8859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7423496"/>
        <c:axId val="217423888"/>
      </c:barChart>
      <c:catAx>
        <c:axId val="21742349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217423888"/>
        <c:crosses val="autoZero"/>
        <c:auto val="1"/>
        <c:lblAlgn val="ctr"/>
        <c:lblOffset val="100"/>
        <c:noMultiLvlLbl val="0"/>
      </c:catAx>
      <c:valAx>
        <c:axId val="217423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174234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ENADE_Geral!$B$13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3635103322631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4,5%</a:t>
                    </a:r>
                  </a:p>
                  <a:p>
                    <a:r>
                      <a:rPr lang="en-US" sz="1400"/>
                      <a:t>(329)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2249653413723609E-2"/>
                  <c:y val="-4.9737994344750437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21,5%</a:t>
                    </a:r>
                  </a:p>
                  <a:p>
                    <a:r>
                      <a:rPr lang="en-US" sz="1400"/>
                      <a:t>(1.576)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8408775830657861E-2"/>
                  <c:y val="2.2796317396340327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32,7%</a:t>
                    </a:r>
                  </a:p>
                  <a:p>
                    <a:r>
                      <a:rPr lang="en-US" sz="1400"/>
                      <a:t>(2,396)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456789824759197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15,9%</a:t>
                    </a:r>
                  </a:p>
                  <a:p>
                    <a:r>
                      <a:rPr lang="en-US" sz="1400"/>
                      <a:t>(1.163)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0727020664526265E-2"/>
                  <c:y val="-1.9581887537303507E-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4,4%</a:t>
                    </a:r>
                  </a:p>
                  <a:p>
                    <a:r>
                      <a:rPr lang="en-US" sz="1400"/>
                      <a:t>(323)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21,0%</a:t>
                    </a:r>
                  </a:p>
                  <a:p>
                    <a:r>
                      <a:rPr lang="en-US" sz="1400"/>
                      <a:t>(1.542)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ENADE_Geral!$A$14:$A$19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ENADE_Geral!$B$14:$B$19</c:f>
              <c:numCache>
                <c:formatCode>0.0%</c:formatCode>
                <c:ptCount val="6"/>
                <c:pt idx="0">
                  <c:v>4.4890162368672396E-2</c:v>
                </c:pt>
                <c:pt idx="1">
                  <c:v>0.2150361577295675</c:v>
                </c:pt>
                <c:pt idx="2">
                  <c:v>0.3269204529949517</c:v>
                </c:pt>
                <c:pt idx="3">
                  <c:v>0.15868467730931915</c:v>
                </c:pt>
                <c:pt idx="4">
                  <c:v>4.4071496793559824E-2</c:v>
                </c:pt>
                <c:pt idx="5">
                  <c:v>0.21039705280392962</c:v>
                </c:pt>
              </c:numCache>
            </c:numRef>
          </c:val>
        </c:ser>
        <c:ser>
          <c:idx val="1"/>
          <c:order val="1"/>
          <c:tx>
            <c:strRef>
              <c:f>ENADE_Geral!$C$13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5,8%</a:t>
                    </a:r>
                  </a:p>
                  <a:p>
                    <a:r>
                      <a:rPr lang="en-US" sz="1400"/>
                      <a:t>(436)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24,1%</a:t>
                    </a:r>
                  </a:p>
                  <a:p>
                    <a:r>
                      <a:rPr lang="en-US" sz="1400"/>
                      <a:t>(1.824)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39,9%</a:t>
                    </a:r>
                  </a:p>
                  <a:p>
                    <a:r>
                      <a:rPr lang="en-US" sz="1400"/>
                      <a:t>(3.021)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22,5%</a:t>
                    </a:r>
                  </a:p>
                  <a:p>
                    <a:r>
                      <a:rPr lang="en-US" sz="1400"/>
                      <a:t>(1.703)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5,8%</a:t>
                    </a:r>
                  </a:p>
                  <a:p>
                    <a:r>
                      <a:rPr lang="en-US" sz="1400"/>
                      <a:t>(440)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304526549839469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2,0%</a:t>
                    </a:r>
                  </a:p>
                  <a:p>
                    <a:r>
                      <a:rPr lang="en-US" sz="1400"/>
                      <a:t>(152)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ENADE_Geral!$A$14:$A$19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ENADE_Geral!$C$14:$C$19</c:f>
              <c:numCache>
                <c:formatCode>0.0%</c:formatCode>
                <c:ptCount val="6"/>
                <c:pt idx="0">
                  <c:v>5.7550158394931362E-2</c:v>
                </c:pt>
                <c:pt idx="1">
                  <c:v>0.24076029567053858</c:v>
                </c:pt>
                <c:pt idx="2">
                  <c:v>0.39875923970432947</c:v>
                </c:pt>
                <c:pt idx="3">
                  <c:v>0.22478880675818375</c:v>
                </c:pt>
                <c:pt idx="4">
                  <c:v>5.8078141499472005E-2</c:v>
                </c:pt>
                <c:pt idx="5">
                  <c:v>2.0063357972544885E-2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56487608"/>
        <c:axId val="155777304"/>
      </c:barChart>
      <c:catAx>
        <c:axId val="1564876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5777304"/>
        <c:crosses val="autoZero"/>
        <c:auto val="1"/>
        <c:lblAlgn val="ctr"/>
        <c:lblOffset val="100"/>
        <c:noMultiLvlLbl val="0"/>
      </c:catAx>
      <c:valAx>
        <c:axId val="1557773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15648760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IGC_Cent_Univ!$B$1</c:f>
              <c:strCache>
                <c:ptCount val="1"/>
                <c:pt idx="0">
                  <c:v>GERAL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0%</a:t>
                    </a:r>
                  </a:p>
                  <a:p>
                    <a:r>
                      <a:rPr lang="en-US" sz="1400"/>
                      <a:t>(0)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10,1%</a:t>
                    </a:r>
                  </a:p>
                  <a:p>
                    <a:r>
                      <a:rPr lang="en-US" sz="1400"/>
                      <a:t>(14)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79%</a:t>
                    </a:r>
                  </a:p>
                  <a:p>
                    <a:r>
                      <a:rPr lang="en-US" sz="1400"/>
                      <a:t>(109)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8,7%</a:t>
                    </a:r>
                  </a:p>
                  <a:p>
                    <a:r>
                      <a:rPr lang="en-US" sz="1400"/>
                      <a:t>(12)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0,7%</a:t>
                    </a:r>
                  </a:p>
                  <a:p>
                    <a:r>
                      <a:rPr lang="en-US" sz="1400"/>
                      <a:t>(1)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1,4%</a:t>
                    </a:r>
                  </a:p>
                  <a:p>
                    <a:r>
                      <a:rPr lang="en-US" sz="1400"/>
                      <a:t>(2)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IGC_Cent_Univ!$A$3:$A$8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IGC_Cent_Univ!$C$3:$C$8</c:f>
              <c:numCache>
                <c:formatCode>0.0%</c:formatCode>
                <c:ptCount val="6"/>
                <c:pt idx="0">
                  <c:v>0</c:v>
                </c:pt>
                <c:pt idx="1">
                  <c:v>0.10144927536231886</c:v>
                </c:pt>
                <c:pt idx="2">
                  <c:v>0.78985507246376829</c:v>
                </c:pt>
                <c:pt idx="3">
                  <c:v>8.695652173913046E-2</c:v>
                </c:pt>
                <c:pt idx="4">
                  <c:v>7.2463768115942047E-3</c:v>
                </c:pt>
                <c:pt idx="5">
                  <c:v>1.4492753623188408E-2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7424672"/>
        <c:axId val="217425064"/>
      </c:barChart>
      <c:catAx>
        <c:axId val="217424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7425064"/>
        <c:crosses val="autoZero"/>
        <c:auto val="1"/>
        <c:lblAlgn val="ctr"/>
        <c:lblOffset val="100"/>
        <c:noMultiLvlLbl val="0"/>
      </c:catAx>
      <c:valAx>
        <c:axId val="21742506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7424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7425848"/>
        <c:axId val="217426240"/>
      </c:barChart>
      <c:catAx>
        <c:axId val="2174258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217426240"/>
        <c:crosses val="autoZero"/>
        <c:auto val="1"/>
        <c:lblAlgn val="ctr"/>
        <c:lblOffset val="100"/>
        <c:noMultiLvlLbl val="0"/>
      </c:catAx>
      <c:valAx>
        <c:axId val="217426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1742584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950862445426852E-2"/>
          <c:y val="8.8398381082657518E-2"/>
          <c:w val="0.9098406007693316"/>
          <c:h val="0.842565018817353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IGC_Fac!$B$1</c:f>
              <c:strCache>
                <c:ptCount val="1"/>
                <c:pt idx="0">
                  <c:v>GERAL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30,6%</a:t>
                    </a:r>
                  </a:p>
                  <a:p>
                    <a:r>
                      <a:rPr lang="en-US" sz="1400"/>
                      <a:t>(543)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47,6%</a:t>
                    </a:r>
                  </a:p>
                  <a:p>
                    <a:r>
                      <a:rPr lang="en-US" sz="1400"/>
                      <a:t>(843)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6%</a:t>
                    </a:r>
                  </a:p>
                  <a:p>
                    <a:r>
                      <a:rPr lang="en-US" sz="1400"/>
                      <a:t>(107)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0,9%</a:t>
                    </a:r>
                  </a:p>
                  <a:p>
                    <a:r>
                      <a:rPr lang="en-US" sz="1400"/>
                      <a:t>(16)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14,3%</a:t>
                    </a:r>
                  </a:p>
                  <a:p>
                    <a:r>
                      <a:rPr lang="en-US" sz="1400"/>
                      <a:t>(254)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IGC_Fac!$A$3:$A$8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IGC_Fac!$C$3:$C$8</c:f>
              <c:numCache>
                <c:formatCode>0.0%</c:formatCode>
                <c:ptCount val="6"/>
                <c:pt idx="0">
                  <c:v>5.079006772009031E-3</c:v>
                </c:pt>
                <c:pt idx="1">
                  <c:v>0.30643340857787815</c:v>
                </c:pt>
                <c:pt idx="2">
                  <c:v>0.47573363431151233</c:v>
                </c:pt>
                <c:pt idx="3">
                  <c:v>6.0383747178329575E-2</c:v>
                </c:pt>
                <c:pt idx="4">
                  <c:v>9.0293453724604993E-3</c:v>
                </c:pt>
                <c:pt idx="5">
                  <c:v>0.14334085778781042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7427024"/>
        <c:axId val="217543616"/>
      </c:barChart>
      <c:catAx>
        <c:axId val="21742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7543616"/>
        <c:crosses val="autoZero"/>
        <c:auto val="1"/>
        <c:lblAlgn val="ctr"/>
        <c:lblOffset val="100"/>
        <c:noMultiLvlLbl val="0"/>
      </c:catAx>
      <c:valAx>
        <c:axId val="21754361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74270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'IGC 2008-2011'!$B$14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1111111111111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0,7%</a:t>
                    </a:r>
                  </a:p>
                  <a:p>
                    <a:r>
                      <a:rPr lang="en-US" sz="1400"/>
                      <a:t>(14)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05555555555555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27%</a:t>
                    </a:r>
                  </a:p>
                  <a:p>
                    <a:r>
                      <a:rPr lang="en-US" sz="1400"/>
                      <a:t>(574)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61111111111111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44,4%</a:t>
                    </a:r>
                  </a:p>
                  <a:p>
                    <a:r>
                      <a:rPr lang="en-US" sz="1400"/>
                      <a:t>(945)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7777777777777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6,4%</a:t>
                    </a:r>
                  </a:p>
                  <a:p>
                    <a:r>
                      <a:rPr lang="en-US" sz="1400"/>
                      <a:t>(136)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1%</a:t>
                    </a:r>
                  </a:p>
                  <a:p>
                    <a:r>
                      <a:rPr lang="en-US" sz="1400"/>
                      <a:t>(22)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8.3333333333333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20,5%</a:t>
                    </a:r>
                  </a:p>
                  <a:p>
                    <a:r>
                      <a:rPr lang="en-US" sz="1400"/>
                      <a:t>(437)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2008-2011'!$A$15:$A$20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2008-2011'!$B$15:$B$20</c:f>
              <c:numCache>
                <c:formatCode>0.0%</c:formatCode>
                <c:ptCount val="6"/>
                <c:pt idx="0">
                  <c:v>6.5789473684210523E-3</c:v>
                </c:pt>
                <c:pt idx="1">
                  <c:v>0.26973684210526316</c:v>
                </c:pt>
                <c:pt idx="2">
                  <c:v>0.44407894736842113</c:v>
                </c:pt>
                <c:pt idx="3">
                  <c:v>6.3909774436090222E-2</c:v>
                </c:pt>
                <c:pt idx="4">
                  <c:v>1.0338345864661655E-2</c:v>
                </c:pt>
                <c:pt idx="5">
                  <c:v>0.2053571428571429</c:v>
                </c:pt>
              </c:numCache>
            </c:numRef>
          </c:val>
        </c:ser>
        <c:ser>
          <c:idx val="1"/>
          <c:order val="1"/>
          <c:tx>
            <c:strRef>
              <c:f>'IGC 2008-2011'!$C$14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0,4%</a:t>
                    </a:r>
                  </a:p>
                  <a:p>
                    <a:r>
                      <a:rPr lang="en-US" sz="1400"/>
                      <a:t>(9)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26,6%</a:t>
                    </a:r>
                  </a:p>
                  <a:p>
                    <a:r>
                      <a:rPr lang="en-US" sz="1400"/>
                      <a:t>(568)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50,6%</a:t>
                    </a:r>
                  </a:p>
                  <a:p>
                    <a:r>
                      <a:rPr lang="en-US" sz="1400"/>
                      <a:t>(1.081)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666666666666667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8,9%</a:t>
                    </a:r>
                  </a:p>
                  <a:p>
                    <a:r>
                      <a:rPr lang="en-US" sz="1400"/>
                      <a:t>(190)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111111111111115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1,3%</a:t>
                    </a:r>
                  </a:p>
                  <a:p>
                    <a:r>
                      <a:rPr lang="en-US" sz="1400"/>
                      <a:t>(27)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16666666666665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12,2%</a:t>
                    </a:r>
                  </a:p>
                  <a:p>
                    <a:r>
                      <a:rPr lang="en-US" sz="1400"/>
                      <a:t>(261)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2008-2011'!$A$15:$A$20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2008-2011'!$C$15:$C$20</c:f>
              <c:numCache>
                <c:formatCode>0.0%</c:formatCode>
                <c:ptCount val="6"/>
                <c:pt idx="0">
                  <c:v>4.2134831460674156E-3</c:v>
                </c:pt>
                <c:pt idx="1">
                  <c:v>0.26591760299625472</c:v>
                </c:pt>
                <c:pt idx="2">
                  <c:v>0.50608614232209737</c:v>
                </c:pt>
                <c:pt idx="3">
                  <c:v>8.8951310861423244E-2</c:v>
                </c:pt>
                <c:pt idx="4">
                  <c:v>1.264044943820225E-2</c:v>
                </c:pt>
                <c:pt idx="5">
                  <c:v>0.12219101123595508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7544400"/>
        <c:axId val="217544792"/>
      </c:barChart>
      <c:catAx>
        <c:axId val="2175444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7544792"/>
        <c:crosses val="autoZero"/>
        <c:auto val="1"/>
        <c:lblAlgn val="ctr"/>
        <c:lblOffset val="100"/>
        <c:noMultiLvlLbl val="0"/>
      </c:catAx>
      <c:valAx>
        <c:axId val="21754479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754440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400622153094099E-2"/>
          <c:y val="5.8789764100285163E-2"/>
          <c:w val="0.96119875569381186"/>
          <c:h val="0.735006956898968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'IGC 2008-2011_cat_adm'!$F$3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3333333333333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99999999999997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15,1%</a:t>
                    </a:r>
                  </a:p>
                  <a:p>
                    <a:r>
                      <a:rPr lang="en-US" sz="1400"/>
                      <a:t>(32)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88888888888888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40,6%</a:t>
                    </a:r>
                  </a:p>
                  <a:p>
                    <a:r>
                      <a:rPr lang="en-US" sz="1400"/>
                      <a:t>(86)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500021872265967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26,4%</a:t>
                    </a:r>
                  </a:p>
                  <a:p>
                    <a:r>
                      <a:rPr lang="en-US" sz="1400"/>
                      <a:t>(56)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666666666666667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5,7%</a:t>
                    </a:r>
                  </a:p>
                  <a:p>
                    <a:r>
                      <a:rPr lang="en-US" sz="1400"/>
                      <a:t>(12)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11,8%</a:t>
                    </a:r>
                  </a:p>
                  <a:p>
                    <a:r>
                      <a:rPr lang="en-US" sz="1400"/>
                      <a:t>(25)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2008-2011_cat_adm'!$E$4:$E$9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2008-2011_cat_adm'!$F$4:$F$9</c:f>
              <c:numCache>
                <c:formatCode>0.0%</c:formatCode>
                <c:ptCount val="6"/>
                <c:pt idx="0">
                  <c:v>4.7169811320754715E-3</c:v>
                </c:pt>
                <c:pt idx="1">
                  <c:v>0.15094339622641514</c:v>
                </c:pt>
                <c:pt idx="2">
                  <c:v>0.4056603773584907</c:v>
                </c:pt>
                <c:pt idx="3">
                  <c:v>0.26415094339622641</c:v>
                </c:pt>
                <c:pt idx="4">
                  <c:v>5.6603773584905662E-2</c:v>
                </c:pt>
                <c:pt idx="5">
                  <c:v>0.11792452830188679</c:v>
                </c:pt>
              </c:numCache>
            </c:numRef>
          </c:val>
        </c:ser>
        <c:ser>
          <c:idx val="1"/>
          <c:order val="1"/>
          <c:tx>
            <c:strRef>
              <c:f>'IGC 2008-2011_cat_adm'!$G$3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499999999999997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0%</a:t>
                    </a:r>
                  </a:p>
                  <a:p>
                    <a:r>
                      <a:rPr lang="en-US" sz="1400"/>
                      <a:t>(0)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22222222222222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15,9%</a:t>
                    </a:r>
                  </a:p>
                  <a:p>
                    <a:r>
                      <a:rPr lang="en-US" sz="1400"/>
                      <a:t>(37)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41,2%</a:t>
                    </a:r>
                  </a:p>
                  <a:p>
                    <a:r>
                      <a:rPr lang="en-US" sz="1400"/>
                      <a:t>(96)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1111111111111115E-2"/>
                  <c:y val="4.2437781360066691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32,6%</a:t>
                    </a:r>
                  </a:p>
                  <a:p>
                    <a:r>
                      <a:rPr lang="en-US" sz="1400"/>
                      <a:t>(76)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666666666666667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6,4%</a:t>
                    </a:r>
                  </a:p>
                  <a:p>
                    <a:r>
                      <a:rPr lang="en-US" sz="1400"/>
                      <a:t>(15)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055555555555555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3,9%</a:t>
                    </a:r>
                  </a:p>
                  <a:p>
                    <a:r>
                      <a:rPr lang="en-US" sz="1400"/>
                      <a:t>(9)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2008-2011_cat_adm'!$E$4:$E$9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2008-2011_cat_adm'!$G$4:$G$9</c:f>
              <c:numCache>
                <c:formatCode>0.0%</c:formatCode>
                <c:ptCount val="6"/>
                <c:pt idx="0">
                  <c:v>0</c:v>
                </c:pt>
                <c:pt idx="1">
                  <c:v>0.15879828326180262</c:v>
                </c:pt>
                <c:pt idx="2">
                  <c:v>0.41201716738197436</c:v>
                </c:pt>
                <c:pt idx="3">
                  <c:v>0.32618025751072965</c:v>
                </c:pt>
                <c:pt idx="4">
                  <c:v>6.4377682403433487E-2</c:v>
                </c:pt>
                <c:pt idx="5">
                  <c:v>3.8626609442060089E-2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7545576"/>
        <c:axId val="217545968"/>
      </c:barChart>
      <c:catAx>
        <c:axId val="2175455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7545968"/>
        <c:crosses val="autoZero"/>
        <c:auto val="1"/>
        <c:lblAlgn val="ctr"/>
        <c:lblOffset val="100"/>
        <c:noMultiLvlLbl val="0"/>
      </c:catAx>
      <c:valAx>
        <c:axId val="21754596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754557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'IGC 2008-2011_cat_adm'!$F$15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88888888888889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0,7%</a:t>
                    </a:r>
                  </a:p>
                  <a:p>
                    <a:r>
                      <a:rPr lang="en-US" sz="1400"/>
                      <a:t>(13)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333333333333330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28,3%</a:t>
                    </a:r>
                  </a:p>
                  <a:p>
                    <a:r>
                      <a:rPr lang="en-US" sz="1400"/>
                      <a:t>(542)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333333333333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44,8%</a:t>
                    </a:r>
                  </a:p>
                  <a:p>
                    <a:r>
                      <a:rPr lang="en-US" sz="1400"/>
                      <a:t>(859)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5000000000000001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4,2%</a:t>
                    </a:r>
                  </a:p>
                  <a:p>
                    <a:r>
                      <a:rPr lang="en-US" sz="1400"/>
                      <a:t>(80)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388888888888889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(10)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21,5%</a:t>
                    </a:r>
                  </a:p>
                  <a:p>
                    <a:r>
                      <a:rPr lang="en-US" sz="1400"/>
                      <a:t>(412)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2008-2011_cat_adm'!$E$16:$E$21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2008-2011_cat_adm'!$F$16:$F$21</c:f>
              <c:numCache>
                <c:formatCode>0.0%</c:formatCode>
                <c:ptCount val="6"/>
                <c:pt idx="0">
                  <c:v>6.7849686847599186E-3</c:v>
                </c:pt>
                <c:pt idx="1">
                  <c:v>0.2828810020876828</c:v>
                </c:pt>
                <c:pt idx="2">
                  <c:v>0.44832985386221302</c:v>
                </c:pt>
                <c:pt idx="3">
                  <c:v>4.1753653444676415E-2</c:v>
                </c:pt>
                <c:pt idx="4">
                  <c:v>5.2192066805845528E-3</c:v>
                </c:pt>
                <c:pt idx="5">
                  <c:v>0.21503131524008351</c:v>
                </c:pt>
              </c:numCache>
            </c:numRef>
          </c:val>
        </c:ser>
        <c:ser>
          <c:idx val="1"/>
          <c:order val="1"/>
          <c:tx>
            <c:strRef>
              <c:f>'IGC 2008-2011_cat_adm'!$G$15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27,9%</a:t>
                    </a:r>
                  </a:p>
                  <a:p>
                    <a:r>
                      <a:rPr lang="en-US" sz="1400"/>
                      <a:t>(531)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333333333333335E-3"/>
                  <c:y val="2.1218890680033345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51,8%</a:t>
                    </a:r>
                  </a:p>
                  <a:p>
                    <a:r>
                      <a:rPr lang="en-US" sz="1400"/>
                      <a:t>(985)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11111111111111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6%</a:t>
                    </a:r>
                  </a:p>
                  <a:p>
                    <a:r>
                      <a:rPr lang="en-US" sz="1400"/>
                      <a:t>(114)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0,6%</a:t>
                    </a:r>
                  </a:p>
                  <a:p>
                    <a:r>
                      <a:rPr lang="en-US" sz="1400"/>
                      <a:t>(12)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8888888888888994E-2"/>
                  <c:y val="-3.6453776611256946E-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13,2%</a:t>
                    </a:r>
                  </a:p>
                  <a:p>
                    <a:r>
                      <a:rPr lang="en-US" sz="1400"/>
                      <a:t>(252)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2008-2011_cat_adm'!$E$16:$E$21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2008-2011_cat_adm'!$G$16:$G$21</c:f>
              <c:numCache>
                <c:formatCode>0.0%</c:formatCode>
                <c:ptCount val="6"/>
                <c:pt idx="0">
                  <c:v>4.7293746715712038E-3</c:v>
                </c:pt>
                <c:pt idx="1">
                  <c:v>0.27903310562270101</c:v>
                </c:pt>
                <c:pt idx="2">
                  <c:v>0.51760378349973724</c:v>
                </c:pt>
                <c:pt idx="3">
                  <c:v>5.9905412506568584E-2</c:v>
                </c:pt>
                <c:pt idx="4">
                  <c:v>6.3058328954282714E-3</c:v>
                </c:pt>
                <c:pt idx="5">
                  <c:v>0.13242249080399374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7546752"/>
        <c:axId val="217547144"/>
      </c:barChart>
      <c:catAx>
        <c:axId val="2175467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7547144"/>
        <c:crosses val="autoZero"/>
        <c:auto val="1"/>
        <c:lblAlgn val="ctr"/>
        <c:lblOffset val="100"/>
        <c:noMultiLvlLbl val="0"/>
      </c:catAx>
      <c:valAx>
        <c:axId val="21754714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754675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'IGC 2008-2011_orgac'!$F$3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/>
                      <a:t>0%</a:t>
                    </a:r>
                  </a:p>
                  <a:p>
                    <a:r>
                      <a:rPr lang="en-US" sz="1400"/>
                      <a:t>(0)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388888888888889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7,6%</a:t>
                    </a:r>
                  </a:p>
                  <a:p>
                    <a:r>
                      <a:rPr lang="en-US" sz="1400"/>
                      <a:t>(16)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58,6%</a:t>
                    </a:r>
                  </a:p>
                  <a:p>
                    <a:r>
                      <a:rPr lang="en-US" sz="1400"/>
                      <a:t>(123)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26,2%</a:t>
                    </a:r>
                  </a:p>
                  <a:p>
                    <a:r>
                      <a:rPr lang="en-US" sz="1400"/>
                      <a:t>(55)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77777777777777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3,8%</a:t>
                    </a:r>
                  </a:p>
                  <a:p>
                    <a:r>
                      <a:rPr lang="en-US" sz="1400"/>
                      <a:t>(8)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388888888888879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3,8%</a:t>
                    </a:r>
                  </a:p>
                  <a:p>
                    <a:r>
                      <a:rPr lang="en-US" sz="1400"/>
                      <a:t>(8)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2008-2011_orgac'!$E$4:$E$9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2008-2011_orgac'!$F$4:$F$9</c:f>
              <c:numCache>
                <c:formatCode>0.0%</c:formatCode>
                <c:ptCount val="6"/>
                <c:pt idx="0">
                  <c:v>0</c:v>
                </c:pt>
                <c:pt idx="1">
                  <c:v>7.6190476190476197E-2</c:v>
                </c:pt>
                <c:pt idx="2">
                  <c:v>0.58571428571428552</c:v>
                </c:pt>
                <c:pt idx="3">
                  <c:v>0.26190476190476203</c:v>
                </c:pt>
                <c:pt idx="4">
                  <c:v>3.8095238095238099E-2</c:v>
                </c:pt>
                <c:pt idx="5">
                  <c:v>3.8095238095238099E-2</c:v>
                </c:pt>
              </c:numCache>
            </c:numRef>
          </c:val>
        </c:ser>
        <c:ser>
          <c:idx val="1"/>
          <c:order val="1"/>
          <c:tx>
            <c:strRef>
              <c:f>'IGC 2008-2011_orgac'!$G$3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4444444444444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0%</a:t>
                    </a:r>
                  </a:p>
                  <a:p>
                    <a:r>
                      <a:rPr lang="en-US" sz="1400"/>
                      <a:t>(0)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22222222222222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4,9%</a:t>
                    </a:r>
                  </a:p>
                  <a:p>
                    <a:r>
                      <a:rPr lang="en-US" sz="1400"/>
                      <a:t>(11)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77777777777777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57,1%</a:t>
                    </a:r>
                  </a:p>
                  <a:p>
                    <a:r>
                      <a:rPr lang="en-US" sz="1400"/>
                      <a:t>(129)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22222222222222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31,4%</a:t>
                    </a:r>
                  </a:p>
                  <a:p>
                    <a:r>
                      <a:rPr lang="en-US" sz="1400"/>
                      <a:t>(71)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555555555555555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4,4%</a:t>
                    </a:r>
                  </a:p>
                  <a:p>
                    <a:r>
                      <a:rPr lang="en-US" sz="1400"/>
                      <a:t>(10)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944444444444444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2,2%</a:t>
                    </a:r>
                  </a:p>
                  <a:p>
                    <a:r>
                      <a:rPr lang="en-US" sz="1400"/>
                      <a:t>(5)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2008-2011_orgac'!$E$4:$E$9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2008-2011_orgac'!$G$4:$G$9</c:f>
              <c:numCache>
                <c:formatCode>0.0%</c:formatCode>
                <c:ptCount val="6"/>
                <c:pt idx="0">
                  <c:v>0</c:v>
                </c:pt>
                <c:pt idx="1">
                  <c:v>4.8672566371681415E-2</c:v>
                </c:pt>
                <c:pt idx="2">
                  <c:v>0.57079646017699115</c:v>
                </c:pt>
                <c:pt idx="3">
                  <c:v>0.31415929203539822</c:v>
                </c:pt>
                <c:pt idx="4">
                  <c:v>4.4247787610619468E-2</c:v>
                </c:pt>
                <c:pt idx="5">
                  <c:v>2.2123893805309741E-2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7080016"/>
        <c:axId val="217080408"/>
      </c:barChart>
      <c:catAx>
        <c:axId val="217080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7080408"/>
        <c:crosses val="autoZero"/>
        <c:auto val="1"/>
        <c:lblAlgn val="ctr"/>
        <c:lblOffset val="100"/>
        <c:noMultiLvlLbl val="0"/>
      </c:catAx>
      <c:valAx>
        <c:axId val="21708040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70800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'IGC 2008-2011_orgac'!$F$32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3333333333333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666666666666664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16,1%</a:t>
                    </a:r>
                  </a:p>
                  <a:p>
                    <a:r>
                      <a:rPr lang="en-US" sz="1400"/>
                      <a:t>(35)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333333333333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54,6%</a:t>
                    </a:r>
                  </a:p>
                  <a:p>
                    <a:r>
                      <a:rPr lang="en-US" sz="1400"/>
                      <a:t>(119)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22222222222222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5%</a:t>
                    </a:r>
                  </a:p>
                  <a:p>
                    <a:r>
                      <a:rPr lang="en-US" sz="1400"/>
                      <a:t>(11)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22222222222222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8.3333333333333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23,4%</a:t>
                    </a:r>
                  </a:p>
                  <a:p>
                    <a:r>
                      <a:rPr lang="en-US" sz="1400"/>
                      <a:t>(51)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2008-2011_orgac'!$E$33:$E$38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2008-2011_orgac'!$F$33:$F$38</c:f>
              <c:numCache>
                <c:formatCode>0.0%</c:formatCode>
                <c:ptCount val="6"/>
                <c:pt idx="0">
                  <c:v>4.5871559633027525E-3</c:v>
                </c:pt>
                <c:pt idx="1">
                  <c:v>0.16055045871559634</c:v>
                </c:pt>
                <c:pt idx="2">
                  <c:v>0.54587155963302769</c:v>
                </c:pt>
                <c:pt idx="3">
                  <c:v>5.0458715596330285E-2</c:v>
                </c:pt>
                <c:pt idx="4">
                  <c:v>4.5871559633027525E-3</c:v>
                </c:pt>
                <c:pt idx="5">
                  <c:v>0.23394495412844044</c:v>
                </c:pt>
              </c:numCache>
            </c:numRef>
          </c:val>
        </c:ser>
        <c:ser>
          <c:idx val="1"/>
          <c:order val="1"/>
          <c:tx>
            <c:strRef>
              <c:f>'IGC 2008-2011_orgac'!$G$32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22222222222219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0%</a:t>
                    </a:r>
                  </a:p>
                  <a:p>
                    <a:r>
                      <a:rPr lang="en-US" sz="1400"/>
                      <a:t>(0)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5000000000000001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10,1%</a:t>
                    </a:r>
                  </a:p>
                  <a:p>
                    <a:r>
                      <a:rPr lang="en-US" sz="1400"/>
                      <a:t>(14)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79,0%</a:t>
                    </a:r>
                  </a:p>
                  <a:p>
                    <a:r>
                      <a:rPr lang="en-US" sz="1400"/>
                      <a:t>(109)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5555555555555558E-3"/>
                  <c:y val="-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8,7%</a:t>
                    </a:r>
                  </a:p>
                  <a:p>
                    <a:r>
                      <a:rPr lang="en-US" sz="1400"/>
                      <a:t>(12)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1111111111111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0,7%</a:t>
                    </a:r>
                  </a:p>
                  <a:p>
                    <a:r>
                      <a:rPr lang="en-US" sz="1400"/>
                      <a:t>(1)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055555555555555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1,4%</a:t>
                    </a:r>
                  </a:p>
                  <a:p>
                    <a:r>
                      <a:rPr lang="en-US" sz="1400"/>
                      <a:t>(2)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2008-2011_orgac'!$E$33:$E$38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2008-2011_orgac'!$G$33:$G$38</c:f>
              <c:numCache>
                <c:formatCode>0.0%</c:formatCode>
                <c:ptCount val="6"/>
                <c:pt idx="0">
                  <c:v>0</c:v>
                </c:pt>
                <c:pt idx="1">
                  <c:v>0.10144927536231886</c:v>
                </c:pt>
                <c:pt idx="2">
                  <c:v>0.78985507246376829</c:v>
                </c:pt>
                <c:pt idx="3">
                  <c:v>8.695652173913046E-2</c:v>
                </c:pt>
                <c:pt idx="4">
                  <c:v>7.2463768115942047E-3</c:v>
                </c:pt>
                <c:pt idx="5">
                  <c:v>1.4492753623188408E-2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7081192"/>
        <c:axId val="217081584"/>
      </c:barChart>
      <c:catAx>
        <c:axId val="2170811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7081584"/>
        <c:crosses val="autoZero"/>
        <c:auto val="1"/>
        <c:lblAlgn val="ctr"/>
        <c:lblOffset val="100"/>
        <c:noMultiLvlLbl val="0"/>
      </c:catAx>
      <c:valAx>
        <c:axId val="21708158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708119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208536785241682E-2"/>
          <c:y val="0.1966373044160849"/>
          <c:w val="0.9615829264295167"/>
          <c:h val="0.625849632372359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'IGC 2008-2011_orgac'!$F$18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1111111111111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0,8%</a:t>
                    </a:r>
                  </a:p>
                  <a:p>
                    <a:r>
                      <a:rPr lang="en-US" sz="1400"/>
                      <a:t>(13)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99999999999997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30,8%</a:t>
                    </a:r>
                  </a:p>
                  <a:p>
                    <a:r>
                      <a:rPr lang="en-US" sz="1400"/>
                      <a:t>(523)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61111111111111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41,4%</a:t>
                    </a:r>
                  </a:p>
                  <a:p>
                    <a:r>
                      <a:rPr lang="en-US" sz="1400"/>
                      <a:t>(703)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222222222222223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4,1%</a:t>
                    </a:r>
                  </a:p>
                  <a:p>
                    <a:r>
                      <a:rPr lang="en-US" sz="1400"/>
                      <a:t>(70)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388888888888889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0,8%</a:t>
                    </a:r>
                  </a:p>
                  <a:p>
                    <a:r>
                      <a:rPr lang="en-US" sz="1400"/>
                      <a:t>(13)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22,2%</a:t>
                    </a:r>
                  </a:p>
                  <a:p>
                    <a:r>
                      <a:rPr lang="en-US" sz="1400"/>
                      <a:t>(378)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2008-2011_orgac'!$E$19:$E$24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2008-2011_orgac'!$F$19:$F$24</c:f>
              <c:numCache>
                <c:formatCode>0.0%</c:formatCode>
                <c:ptCount val="6"/>
                <c:pt idx="0">
                  <c:v>7.6470588235294113E-3</c:v>
                </c:pt>
                <c:pt idx="1">
                  <c:v>0.30764705882352927</c:v>
                </c:pt>
                <c:pt idx="2">
                  <c:v>0.41352941176470592</c:v>
                </c:pt>
                <c:pt idx="3">
                  <c:v>4.1176470588235294E-2</c:v>
                </c:pt>
                <c:pt idx="4">
                  <c:v>7.6470588235294113E-3</c:v>
                </c:pt>
                <c:pt idx="5">
                  <c:v>0.22235294117647061</c:v>
                </c:pt>
              </c:numCache>
            </c:numRef>
          </c:val>
        </c:ser>
        <c:ser>
          <c:idx val="1"/>
          <c:order val="1"/>
          <c:tx>
            <c:strRef>
              <c:f>'IGC 2008-2011_orgac'!$G$18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777777777777779E-2"/>
                  <c:y val="-4.2437781360066691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30,6%</a:t>
                    </a:r>
                  </a:p>
                  <a:p>
                    <a:r>
                      <a:rPr lang="en-US" sz="1400"/>
                      <a:t>(543)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333333333333335E-3"/>
                  <c:y val="4.6296296296296302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47,6%</a:t>
                    </a:r>
                  </a:p>
                  <a:p>
                    <a:r>
                      <a:rPr lang="en-US" sz="1400"/>
                      <a:t>(843)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11111111111111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6%</a:t>
                    </a:r>
                  </a:p>
                  <a:p>
                    <a:r>
                      <a:rPr lang="en-US" sz="1400"/>
                      <a:t>(107)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6666666666666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0,9%</a:t>
                    </a:r>
                  </a:p>
                  <a:p>
                    <a:r>
                      <a:rPr lang="en-US" sz="1400"/>
                      <a:t>(16)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888888888888899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14,3%</a:t>
                    </a:r>
                  </a:p>
                  <a:p>
                    <a:r>
                      <a:rPr lang="en-US" sz="1400"/>
                      <a:t>(254)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'IGC 2008-2011_orgac'!$E$19:$E$24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'IGC 2008-2011_orgac'!$G$19:$G$24</c:f>
              <c:numCache>
                <c:formatCode>0.0%</c:formatCode>
                <c:ptCount val="6"/>
                <c:pt idx="0">
                  <c:v>5.079006772009031E-3</c:v>
                </c:pt>
                <c:pt idx="1">
                  <c:v>0.30643340857787815</c:v>
                </c:pt>
                <c:pt idx="2">
                  <c:v>0.47573363431151233</c:v>
                </c:pt>
                <c:pt idx="3">
                  <c:v>6.0383747178329575E-2</c:v>
                </c:pt>
                <c:pt idx="4">
                  <c:v>9.0293453724604993E-3</c:v>
                </c:pt>
                <c:pt idx="5">
                  <c:v>0.14334085778781042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7082368"/>
        <c:axId val="217082760"/>
      </c:barChart>
      <c:catAx>
        <c:axId val="2170823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7082760"/>
        <c:crosses val="autoZero"/>
        <c:auto val="1"/>
        <c:lblAlgn val="ctr"/>
        <c:lblOffset val="100"/>
        <c:noMultiLvlLbl val="0"/>
      </c:catAx>
      <c:valAx>
        <c:axId val="21708276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7082368"/>
        <c:crosses val="autoZero"/>
        <c:crossBetween val="between"/>
        <c:majorUnit val="5.0000000000000017E-2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33251362480801"/>
          <c:y val="0.10668901687703432"/>
          <c:w val="0.85828036536230534"/>
          <c:h val="0.758783217902401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CPC_Geral!$A$2</c:f>
              <c:strCache>
                <c:ptCount val="1"/>
                <c:pt idx="0">
                  <c:v>CPC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0,5%</a:t>
                    </a:r>
                  </a:p>
                  <a:p>
                    <a:r>
                      <a:rPr lang="en-US"/>
                      <a:t>(38)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12,4%</a:t>
                    </a:r>
                  </a:p>
                  <a:p>
                    <a:r>
                      <a:rPr lang="en-US"/>
                      <a:t>(938)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41,8%</a:t>
                    </a:r>
                  </a:p>
                  <a:p>
                    <a:r>
                      <a:rPr lang="en-US"/>
                      <a:t>(3.166)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26,1%</a:t>
                    </a:r>
                  </a:p>
                  <a:p>
                    <a:r>
                      <a:rPr lang="en-US"/>
                      <a:t>(1.979)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2,7%</a:t>
                    </a:r>
                  </a:p>
                  <a:p>
                    <a:r>
                      <a:rPr lang="en-US"/>
                      <a:t>(203)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16,5%</a:t>
                    </a:r>
                  </a:p>
                  <a:p>
                    <a:r>
                      <a:rPr lang="en-US"/>
                      <a:t>(1.252)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CPC_Geral!$A$3:$A$8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CPC_Geral!$C$3:$C$8</c:f>
              <c:numCache>
                <c:formatCode>0.0%</c:formatCode>
                <c:ptCount val="6"/>
                <c:pt idx="0">
                  <c:v>5.0158394931362205E-3</c:v>
                </c:pt>
                <c:pt idx="1">
                  <c:v>0.12381203801478351</c:v>
                </c:pt>
                <c:pt idx="2">
                  <c:v>0.41789862724392823</c:v>
                </c:pt>
                <c:pt idx="3">
                  <c:v>0.26121964097148886</c:v>
                </c:pt>
                <c:pt idx="4">
                  <c:v>2.6795142555438235E-2</c:v>
                </c:pt>
                <c:pt idx="5">
                  <c:v>0.16525871172122494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5928560"/>
        <c:axId val="154836048"/>
      </c:barChart>
      <c:catAx>
        <c:axId val="155928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4836048"/>
        <c:crosses val="autoZero"/>
        <c:auto val="1"/>
        <c:lblAlgn val="ctr"/>
        <c:lblOffset val="100"/>
        <c:noMultiLvlLbl val="0"/>
      </c:catAx>
      <c:valAx>
        <c:axId val="15483604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1559285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'CPC_Pub x Priv'!$B$1:$C$1</c:f>
              <c:strCache>
                <c:ptCount val="1"/>
                <c:pt idx="0">
                  <c:v>Públicas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0,6%</a:t>
                    </a:r>
                  </a:p>
                  <a:p>
                    <a:r>
                      <a:rPr lang="en-US" sz="1400"/>
                      <a:t>(16)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666665500146018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11,8%</a:t>
                    </a:r>
                  </a:p>
                  <a:p>
                    <a:r>
                      <a:rPr lang="en-US" sz="1400"/>
                      <a:t>(339)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333333100029204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38,3%</a:t>
                    </a:r>
                  </a:p>
                  <a:p>
                    <a:r>
                      <a:rPr lang="en-US" sz="1400"/>
                      <a:t>(1.101)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32,4%</a:t>
                    </a:r>
                  </a:p>
                  <a:p>
                    <a:r>
                      <a:rPr lang="en-US" sz="1400"/>
                      <a:t>(931)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4,2%</a:t>
                    </a:r>
                  </a:p>
                  <a:p>
                    <a:r>
                      <a:rPr lang="en-US" sz="1400"/>
                      <a:t>(121)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111110916691003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12,7%</a:t>
                    </a:r>
                  </a:p>
                  <a:p>
                    <a:r>
                      <a:rPr lang="en-US" sz="1400"/>
                      <a:t>(365)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'CPC_Pub x Priv'!$A$3:$A$8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'CPC_Pub x Priv'!$C$3:$C$8</c:f>
              <c:numCache>
                <c:formatCode>0.0%</c:formatCode>
                <c:ptCount val="6"/>
                <c:pt idx="0">
                  <c:v>5.569091541942222E-3</c:v>
                </c:pt>
                <c:pt idx="1">
                  <c:v>0.11799512704490082</c:v>
                </c:pt>
                <c:pt idx="2">
                  <c:v>0.38322311172989915</c:v>
                </c:pt>
                <c:pt idx="3">
                  <c:v>0.32405151409676297</c:v>
                </c:pt>
                <c:pt idx="4">
                  <c:v>4.2116254785938056E-2</c:v>
                </c:pt>
                <c:pt idx="5">
                  <c:v>0.12704490080055689</c:v>
                </c:pt>
              </c:numCache>
            </c:numRef>
          </c:val>
        </c:ser>
        <c:ser>
          <c:idx val="1"/>
          <c:order val="1"/>
          <c:tx>
            <c:strRef>
              <c:f>'CPC_Pub x Priv'!$D$1:$E$1</c:f>
              <c:strCache>
                <c:ptCount val="1"/>
                <c:pt idx="0">
                  <c:v>Privadas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(22)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111110916691003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12,7%</a:t>
                    </a:r>
                  </a:p>
                  <a:p>
                    <a:r>
                      <a:rPr lang="en-US" sz="1400"/>
                      <a:t>(599)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43,9%</a:t>
                    </a:r>
                  </a:p>
                  <a:p>
                    <a:r>
                      <a:rPr lang="en-US" sz="1400"/>
                      <a:t>(2.065)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333333100029204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22,3%</a:t>
                    </a:r>
                  </a:p>
                  <a:p>
                    <a:r>
                      <a:rPr lang="en-US" sz="1400"/>
                      <a:t>(1.048)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1,7%</a:t>
                    </a:r>
                  </a:p>
                  <a:p>
                    <a:r>
                      <a:rPr lang="en-US" sz="1400"/>
                      <a:t>(82)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18,9%</a:t>
                    </a:r>
                  </a:p>
                  <a:p>
                    <a:r>
                      <a:rPr lang="en-US" sz="1400"/>
                      <a:t>(887)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'CPC_Pub x Priv'!$A$3:$A$8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'CPC_Pub x Priv'!$E$3:$E$8</c:f>
              <c:numCache>
                <c:formatCode>0.0%</c:formatCode>
                <c:ptCount val="6"/>
                <c:pt idx="0">
                  <c:v>4.6778651924303666E-3</c:v>
                </c:pt>
                <c:pt idx="1">
                  <c:v>0.12736551137571761</c:v>
                </c:pt>
                <c:pt idx="2">
                  <c:v>0.43908143738039557</c:v>
                </c:pt>
                <c:pt idx="3">
                  <c:v>0.22283648734850095</c:v>
                </c:pt>
                <c:pt idx="4">
                  <c:v>1.7435679353604083E-2</c:v>
                </c:pt>
                <c:pt idx="5">
                  <c:v>0.18860301934935148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4835544"/>
        <c:axId val="215910832"/>
      </c:barChart>
      <c:catAx>
        <c:axId val="154835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5910832"/>
        <c:crosses val="autoZero"/>
        <c:auto val="1"/>
        <c:lblAlgn val="ctr"/>
        <c:lblOffset val="100"/>
        <c:noMultiLvlLbl val="0"/>
      </c:catAx>
      <c:valAx>
        <c:axId val="21591083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1548355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CPC_Universidades!$B$1</c:f>
              <c:strCache>
                <c:ptCount val="1"/>
                <c:pt idx="0">
                  <c:v>GERAL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0,2%</a:t>
                    </a:r>
                  </a:p>
                  <a:p>
                    <a:r>
                      <a:rPr lang="en-US" sz="1400"/>
                      <a:t>(11)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9,5%</a:t>
                    </a:r>
                  </a:p>
                  <a:p>
                    <a:r>
                      <a:rPr lang="en-US" sz="1400"/>
                      <a:t>(420)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38,5%</a:t>
                    </a:r>
                  </a:p>
                  <a:p>
                    <a:r>
                      <a:rPr lang="en-US" sz="1400"/>
                      <a:t>(1.696)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31,9%</a:t>
                    </a:r>
                  </a:p>
                  <a:p>
                    <a:r>
                      <a:rPr lang="en-US" sz="1400"/>
                      <a:t>(1.405)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4,1%</a:t>
                    </a:r>
                  </a:p>
                  <a:p>
                    <a:r>
                      <a:rPr lang="en-US" sz="1400"/>
                      <a:t>(179)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15,7%</a:t>
                    </a:r>
                  </a:p>
                  <a:p>
                    <a:r>
                      <a:rPr lang="en-US" sz="1400"/>
                      <a:t>(692)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CPC_Universidades!$A$3:$A$8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CPC_Universidades!$C$3:$C$8</c:f>
              <c:numCache>
                <c:formatCode>0.0%</c:formatCode>
                <c:ptCount val="6"/>
                <c:pt idx="0">
                  <c:v>2.4982966159436746E-3</c:v>
                </c:pt>
                <c:pt idx="1">
                  <c:v>9.538950715421303E-2</c:v>
                </c:pt>
                <c:pt idx="2">
                  <c:v>0.3851919146036793</c:v>
                </c:pt>
                <c:pt idx="3">
                  <c:v>0.31910061321826039</c:v>
                </c:pt>
                <c:pt idx="4">
                  <c:v>4.0654099477628887E-2</c:v>
                </c:pt>
                <c:pt idx="5">
                  <c:v>0.15716556893027481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10839560"/>
        <c:axId val="110839952"/>
      </c:barChart>
      <c:catAx>
        <c:axId val="110839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10839952"/>
        <c:crosses val="autoZero"/>
        <c:auto val="1"/>
        <c:lblAlgn val="ctr"/>
        <c:lblOffset val="100"/>
        <c:noMultiLvlLbl val="0"/>
      </c:catAx>
      <c:valAx>
        <c:axId val="11083995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1108395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CPC_Universidades!$D$1:$E$1</c:f>
              <c:strCache>
                <c:ptCount val="1"/>
                <c:pt idx="0">
                  <c:v>PÚBLICAS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0,3%</a:t>
                    </a:r>
                  </a:p>
                  <a:p>
                    <a:r>
                      <a:rPr lang="en-US" sz="1400"/>
                      <a:t>(7)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444443666764013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10,4%</a:t>
                    </a:r>
                  </a:p>
                  <a:p>
                    <a:r>
                      <a:rPr lang="en-US" sz="1400"/>
                      <a:t>(276)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888887333528027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38,3%</a:t>
                    </a:r>
                  </a:p>
                  <a:p>
                    <a:r>
                      <a:rPr lang="en-US" sz="1400"/>
                      <a:t>(1.012)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34%</a:t>
                    </a:r>
                  </a:p>
                  <a:p>
                    <a:r>
                      <a:rPr lang="en-US" sz="1400"/>
                      <a:t>(899)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444443666764095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4,4%</a:t>
                    </a:r>
                  </a:p>
                  <a:p>
                    <a:r>
                      <a:rPr lang="en-US" sz="1400"/>
                      <a:t>(115)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8.888887333528027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12,6%</a:t>
                    </a:r>
                  </a:p>
                  <a:p>
                    <a:r>
                      <a:rPr lang="en-US" sz="1400"/>
                      <a:t>(333)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CPC_Universidades!$A$3:$A$8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CPC_Universidades!$E$3:$E$8</c:f>
              <c:numCache>
                <c:formatCode>0.0%</c:formatCode>
                <c:ptCount val="6"/>
                <c:pt idx="0">
                  <c:v>2.649507948523846E-3</c:v>
                </c:pt>
                <c:pt idx="1">
                  <c:v>0.10446631339894018</c:v>
                </c:pt>
                <c:pt idx="2">
                  <c:v>0.38304314912944742</c:v>
                </c:pt>
                <c:pt idx="3">
                  <c:v>0.34027252081756248</c:v>
                </c:pt>
                <c:pt idx="4">
                  <c:v>4.352763058289176E-2</c:v>
                </c:pt>
                <c:pt idx="5">
                  <c:v>0.1260408781226344</c:v>
                </c:pt>
              </c:numCache>
            </c:numRef>
          </c:val>
        </c:ser>
        <c:ser>
          <c:idx val="1"/>
          <c:order val="1"/>
          <c:tx>
            <c:strRef>
              <c:f>CPC_Universidades!$F$1:$G$1</c:f>
              <c:strCache>
                <c:ptCount val="1"/>
                <c:pt idx="0">
                  <c:v>PRIVADAS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0,2%</a:t>
                    </a:r>
                  </a:p>
                  <a:p>
                    <a:r>
                      <a:rPr lang="en-US" sz="1400"/>
                      <a:t>(4)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66665500146018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8,2%</a:t>
                    </a:r>
                  </a:p>
                  <a:p>
                    <a:r>
                      <a:rPr lang="en-US" sz="1400"/>
                      <a:t>(144)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111110916691003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38,8%</a:t>
                    </a:r>
                  </a:p>
                  <a:p>
                    <a:r>
                      <a:rPr lang="en-US" sz="1400"/>
                      <a:t>(684)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333333100029212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28,7%</a:t>
                    </a:r>
                  </a:p>
                  <a:p>
                    <a:r>
                      <a:rPr lang="en-US" sz="1400"/>
                      <a:t>(506)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666665500146018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3,6%</a:t>
                    </a:r>
                  </a:p>
                  <a:p>
                    <a:r>
                      <a:rPr lang="en-US" sz="1400"/>
                      <a:t>(64)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20,4%</a:t>
                    </a:r>
                  </a:p>
                  <a:p>
                    <a:r>
                      <a:rPr lang="en-US" sz="1400"/>
                      <a:t>(359)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CPC_Universidades!$A$3:$A$8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CPC_Universidades!$G$3:$G$8</c:f>
              <c:numCache>
                <c:formatCode>0.0%</c:formatCode>
                <c:ptCount val="6"/>
                <c:pt idx="0">
                  <c:v>2.2714366837024423E-3</c:v>
                </c:pt>
                <c:pt idx="1">
                  <c:v>8.1771720613287913E-2</c:v>
                </c:pt>
                <c:pt idx="2">
                  <c:v>0.38841567291311763</c:v>
                </c:pt>
                <c:pt idx="3">
                  <c:v>0.28733674048835889</c:v>
                </c:pt>
                <c:pt idx="4">
                  <c:v>3.6342986939239069E-2</c:v>
                </c:pt>
                <c:pt idx="5">
                  <c:v>0.2038614423622942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6293736"/>
        <c:axId val="216294128"/>
      </c:barChart>
      <c:catAx>
        <c:axId val="216293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6294128"/>
        <c:crosses val="autoZero"/>
        <c:auto val="1"/>
        <c:lblAlgn val="ctr"/>
        <c:lblOffset val="100"/>
        <c:noMultiLvlLbl val="0"/>
      </c:catAx>
      <c:valAx>
        <c:axId val="21629412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2937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CPC_Cent_Univ!$B$1</c:f>
              <c:strCache>
                <c:ptCount val="1"/>
                <c:pt idx="0">
                  <c:v>GERAL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0,3%</a:t>
                    </a:r>
                  </a:p>
                  <a:p>
                    <a:r>
                      <a:rPr lang="en-US" sz="1400"/>
                      <a:t>(3)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10,6%</a:t>
                    </a:r>
                  </a:p>
                  <a:p>
                    <a:r>
                      <a:rPr lang="en-US" sz="1400"/>
                      <a:t>(98)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44,2%</a:t>
                    </a:r>
                  </a:p>
                  <a:p>
                    <a:r>
                      <a:rPr lang="en-US" sz="1400"/>
                      <a:t>(410)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23%</a:t>
                    </a:r>
                  </a:p>
                  <a:p>
                    <a:r>
                      <a:rPr lang="en-US" sz="1400"/>
                      <a:t>(213)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0,8%</a:t>
                    </a:r>
                  </a:p>
                  <a:p>
                    <a:r>
                      <a:rPr lang="en-US" sz="1400"/>
                      <a:t>(7)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21,2%</a:t>
                    </a:r>
                  </a:p>
                  <a:p>
                    <a:r>
                      <a:rPr lang="en-US" sz="1400"/>
                      <a:t>(197)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CPC_Cent_Univ!$A$3:$A$8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CPC_Cent_Univ!$C$3:$C$8</c:f>
              <c:numCache>
                <c:formatCode>0.0%</c:formatCode>
                <c:ptCount val="6"/>
                <c:pt idx="0">
                  <c:v>3.2327586206896547E-3</c:v>
                </c:pt>
                <c:pt idx="1">
                  <c:v>0.10560344827586209</c:v>
                </c:pt>
                <c:pt idx="2">
                  <c:v>0.44181034482758624</c:v>
                </c:pt>
                <c:pt idx="3">
                  <c:v>0.22952586206896552</c:v>
                </c:pt>
                <c:pt idx="4">
                  <c:v>7.5431034482758633E-3</c:v>
                </c:pt>
                <c:pt idx="5">
                  <c:v>0.21228448275862075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6294912"/>
        <c:axId val="216295304"/>
      </c:barChart>
      <c:catAx>
        <c:axId val="21629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6295304"/>
        <c:crosses val="autoZero"/>
        <c:auto val="1"/>
        <c:lblAlgn val="ctr"/>
        <c:lblOffset val="100"/>
        <c:noMultiLvlLbl val="0"/>
      </c:catAx>
      <c:valAx>
        <c:axId val="2162953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294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94670501787379"/>
          <c:y val="0.14382163564444564"/>
          <c:w val="0.87017694630601339"/>
          <c:h val="0.774305625169098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CPC_Faculdades!$B$1</c:f>
              <c:strCache>
                <c:ptCount val="1"/>
                <c:pt idx="0">
                  <c:v>GERAL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1,1%</a:t>
                    </a:r>
                  </a:p>
                  <a:p>
                    <a:r>
                      <a:rPr lang="en-US"/>
                      <a:t>(24)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18,7%</a:t>
                    </a:r>
                  </a:p>
                  <a:p>
                    <a:r>
                      <a:rPr lang="en-US"/>
                      <a:t>(420)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47,2%</a:t>
                    </a:r>
                  </a:p>
                  <a:p>
                    <a:r>
                      <a:rPr lang="en-US"/>
                      <a:t>(1.060)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16,1%</a:t>
                    </a:r>
                  </a:p>
                  <a:p>
                    <a:r>
                      <a:rPr lang="en-US"/>
                      <a:t>(361)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0,8%</a:t>
                    </a:r>
                  </a:p>
                  <a:p>
                    <a:r>
                      <a:rPr lang="en-US"/>
                      <a:t>(17)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16,2%</a:t>
                    </a:r>
                  </a:p>
                  <a:p>
                    <a:r>
                      <a:rPr lang="en-US"/>
                      <a:t>(363)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CPC_Faculdades!$A$3:$A$8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CPC_Faculdades!$C$3:$C$8</c:f>
              <c:numCache>
                <c:formatCode>0.0%</c:formatCode>
                <c:ptCount val="6"/>
                <c:pt idx="0">
                  <c:v>1.0690423162583521E-2</c:v>
                </c:pt>
                <c:pt idx="1">
                  <c:v>0.18708240534521162</c:v>
                </c:pt>
                <c:pt idx="2">
                  <c:v>0.4721603563474388</c:v>
                </c:pt>
                <c:pt idx="3">
                  <c:v>0.16080178173719378</c:v>
                </c:pt>
                <c:pt idx="4">
                  <c:v>7.5723830734966613E-3</c:v>
                </c:pt>
                <c:pt idx="5">
                  <c:v>0.1616926503340757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6296088"/>
        <c:axId val="216296480"/>
      </c:barChart>
      <c:catAx>
        <c:axId val="216296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6296480"/>
        <c:crosses val="autoZero"/>
        <c:auto val="1"/>
        <c:lblAlgn val="ctr"/>
        <c:lblOffset val="100"/>
        <c:noMultiLvlLbl val="0"/>
      </c:catAx>
      <c:valAx>
        <c:axId val="21629648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296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pt-B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208981409473029E-2"/>
          <c:y val="6.542731811160768E-2"/>
          <c:w val="0.95958203718105384"/>
          <c:h val="0.725043543548924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'CPC 2008-2011'!$B$14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3333333333333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0,7%</a:t>
                    </a:r>
                  </a:p>
                  <a:p>
                    <a:r>
                      <a:rPr lang="en-US" sz="1400"/>
                      <a:t>(53)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666666666666664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18,5%</a:t>
                    </a:r>
                  </a:p>
                  <a:p>
                    <a:r>
                      <a:rPr lang="en-US" sz="1400"/>
                      <a:t>(1.354)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88888888888888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33%</a:t>
                    </a:r>
                  </a:p>
                  <a:p>
                    <a:r>
                      <a:rPr lang="en-US" sz="1400"/>
                      <a:t>(2.421)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777777777777842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11,9%</a:t>
                    </a:r>
                  </a:p>
                  <a:p>
                    <a:r>
                      <a:rPr lang="en-US" sz="1400"/>
                      <a:t>(871)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1,7%</a:t>
                    </a:r>
                  </a:p>
                  <a:p>
                    <a:r>
                      <a:rPr lang="en-US" sz="1400"/>
                      <a:t>(121)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34,2%</a:t>
                    </a:r>
                  </a:p>
                  <a:p>
                    <a:r>
                      <a:rPr lang="en-US" sz="1400"/>
                      <a:t>(2.509)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2008-2011'!$A$15:$A$20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2008-2011'!$B$15:$B$20</c:f>
              <c:numCache>
                <c:formatCode>0.0%</c:formatCode>
                <c:ptCount val="6"/>
                <c:pt idx="0">
                  <c:v>7.2315459134943399E-3</c:v>
                </c:pt>
                <c:pt idx="1">
                  <c:v>0.18474553145040257</c:v>
                </c:pt>
                <c:pt idx="2">
                  <c:v>0.33033155955792065</c:v>
                </c:pt>
                <c:pt idx="3">
                  <c:v>0.1188429526538409</c:v>
                </c:pt>
                <c:pt idx="4">
                  <c:v>1.6509755764770099E-2</c:v>
                </c:pt>
                <c:pt idx="5">
                  <c:v>0.34233865465957158</c:v>
                </c:pt>
              </c:numCache>
            </c:numRef>
          </c:val>
        </c:ser>
        <c:ser>
          <c:idx val="1"/>
          <c:order val="1"/>
          <c:tx>
            <c:strRef>
              <c:f>'CPC 2008-2011'!$C$14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9E-2"/>
                  <c:y val="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0,5%</a:t>
                    </a:r>
                  </a:p>
                  <a:p>
                    <a:r>
                      <a:rPr lang="en-US" sz="1400"/>
                      <a:t>(38)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055555555555555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12,4%</a:t>
                    </a:r>
                  </a:p>
                  <a:p>
                    <a:r>
                      <a:rPr lang="en-US" sz="1400"/>
                      <a:t>(938)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41,8%</a:t>
                    </a:r>
                  </a:p>
                  <a:p>
                    <a:r>
                      <a:rPr lang="en-US" sz="1400"/>
                      <a:t>(3.166)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26,1%</a:t>
                    </a:r>
                  </a:p>
                  <a:p>
                    <a:r>
                      <a:rPr lang="en-US" sz="1400"/>
                      <a:t>(1.979)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222222222222223E-2"/>
                  <c:y val="-8.4875562720133382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2,7%</a:t>
                    </a:r>
                  </a:p>
                  <a:p>
                    <a:r>
                      <a:rPr lang="en-US" sz="1400"/>
                      <a:t>(203)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166666666666666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16,5%</a:t>
                    </a:r>
                  </a:p>
                  <a:p>
                    <a:r>
                      <a:rPr lang="en-US" sz="1400"/>
                      <a:t>(1.252)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'CPC 2008-2011'!$A$15:$A$20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SC</c:v>
                </c:pt>
              </c:strCache>
            </c:strRef>
          </c:cat>
          <c:val>
            <c:numRef>
              <c:f>'CPC 2008-2011'!$C$15:$C$20</c:f>
              <c:numCache>
                <c:formatCode>0.0%</c:formatCode>
                <c:ptCount val="6"/>
                <c:pt idx="0">
                  <c:v>5.0158394931362205E-3</c:v>
                </c:pt>
                <c:pt idx="1">
                  <c:v>0.12381203801478351</c:v>
                </c:pt>
                <c:pt idx="2">
                  <c:v>0.41789862724392823</c:v>
                </c:pt>
                <c:pt idx="3">
                  <c:v>0.26121964097148886</c:v>
                </c:pt>
                <c:pt idx="4">
                  <c:v>2.6795142555438235E-2</c:v>
                </c:pt>
                <c:pt idx="5">
                  <c:v>0.16525871172122494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16210232"/>
        <c:axId val="216210624"/>
      </c:barChart>
      <c:catAx>
        <c:axId val="2162102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6210624"/>
        <c:crosses val="autoZero"/>
        <c:auto val="1"/>
        <c:lblAlgn val="ctr"/>
        <c:lblOffset val="100"/>
        <c:noMultiLvlLbl val="0"/>
      </c:catAx>
      <c:valAx>
        <c:axId val="21621062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one"/>
        <c:crossAx val="21621023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11813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5B10716-7416-4B6F-BF05-3800C65E0EE8}" type="datetimeFigureOut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65888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11813" y="6465888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74CE90-2A1B-4108-8A6C-660C6CCCAA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9566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11813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753BDB-D0A3-4374-AF18-A340E2D37D4B}" type="datetimeFigureOut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11175"/>
            <a:ext cx="3403600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0600" y="3233738"/>
            <a:ext cx="7924800" cy="30622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11813" y="6465888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8FD596-34E7-4AE4-B91E-FB1F02B84A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3208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192893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F32C6-B1EA-4820-8625-2C7D7C3C44F2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79A88-7D4F-441E-A051-6CF1E8CFF0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115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209EA-4E96-4930-911A-1079AE60C238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7CD7-C813-4A49-8DA1-450EA590B04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2715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AA26D-7B1E-45CB-84B2-B2AD4257931D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40563-A5E7-4AC3-9AB3-D86ECF583E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83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F140-A7F6-45E7-9E76-D39F23A5ADAF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71528-37F9-4B87-B6C3-FDE05D539D4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003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ACE9A-1F19-4A2F-A6D1-8E99F5609B11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014E4-DC71-4F03-BEBF-FDED9412CE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009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79A09-68CE-4180-8908-45B4B2A7FA2F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0883F-0201-4E67-801C-10808F65E5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3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F5AEC-D915-43B0-BB44-2A32D4B0FE98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E286D-5B8D-4F84-BD62-EE69455F65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91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58187-5121-4E6D-86D9-CBF832BD5969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8842B-399C-402A-86C6-F9FB104811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933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EE23E-10C8-4B55-AA88-6D01AE4DB192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8C8A8-62C2-422B-BC5F-A6E7FFA152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910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08BE9-D6F1-477D-85A8-307D4DCCEFF6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48AB7-2199-4B2B-9174-070DF45E6F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94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83DBE-ED4E-4F7E-BDBD-A7E3BAB1056B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5F988-E753-4B20-829C-DF962D73ABD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391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50D6E-9B0A-47AF-8076-90EC96A1F336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185B8-A9EA-4275-AB0D-EF404DF056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678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C7350-1EF9-4908-BBB2-67A077519141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ABC56-5984-47CF-AA6B-4D697A55EF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18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1220E24-F56C-4EE9-8A6D-515433633B96}" type="datetime1">
              <a:rPr lang="pt-BR"/>
              <a:pPr>
                <a:defRPr/>
              </a:pPr>
              <a:t>18/12/2014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85B0640-B8CD-4E8E-9C54-B05D422691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31" name="Imagem 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 noChangeArrowheads="1"/>
          </p:cNvPicPr>
          <p:nvPr/>
        </p:nvPicPr>
        <p:blipFill>
          <a:blip r:embed="rId3" cstate="print">
            <a:lum bright="40000" contrast="-8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468313" y="1916113"/>
            <a:ext cx="8229600" cy="2305050"/>
          </a:xfrm>
        </p:spPr>
        <p:txBody>
          <a:bodyPr/>
          <a:lstStyle/>
          <a:p>
            <a:pPr eaLnBrk="1" hangingPunct="1"/>
            <a:r>
              <a:rPr lang="pt-BR" b="1" dirty="0" smtClean="0"/>
              <a:t> Indicadores de Qualidade da Educação Superior </a:t>
            </a:r>
            <a:br>
              <a:rPr lang="pt-BR" b="1" dirty="0" smtClean="0"/>
            </a:br>
            <a:r>
              <a:rPr lang="pt-BR" b="1" dirty="0" smtClean="0"/>
              <a:t> 2011</a:t>
            </a:r>
          </a:p>
        </p:txBody>
      </p:sp>
      <p:sp>
        <p:nvSpPr>
          <p:cNvPr id="2052" name="Subtitle 2"/>
          <p:cNvSpPr>
            <a:spLocks noGrp="1"/>
          </p:cNvSpPr>
          <p:nvPr>
            <p:ph type="subTitle" idx="1"/>
          </p:nvPr>
        </p:nvSpPr>
        <p:spPr>
          <a:xfrm>
            <a:off x="-2700808" y="-891480"/>
            <a:ext cx="5976664" cy="2880320"/>
          </a:xfrm>
          <a:ln>
            <a:noFill/>
          </a:ln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endParaRPr lang="en-US" b="1" dirty="0" smtClean="0">
              <a:solidFill>
                <a:schemeClr val="tx1"/>
              </a:solidFill>
            </a:endParaRPr>
          </a:p>
          <a:p>
            <a:pPr algn="r" eaLnBrk="1" hangingPunct="1">
              <a:lnSpc>
                <a:spcPct val="90000"/>
              </a:lnSpc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r" eaLnBrk="1" hangingPunct="1">
              <a:lnSpc>
                <a:spcPct val="90000"/>
              </a:lnSpc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r" eaLnBrk="1" hangingPunct="1">
              <a:lnSpc>
                <a:spcPct val="90000"/>
              </a:lnSpc>
            </a:pPr>
            <a:endParaRPr lang="en-US" sz="2400" b="1" i="1" dirty="0" smtClean="0">
              <a:solidFill>
                <a:schemeClr val="tx1"/>
              </a:solidFill>
            </a:endParaRPr>
          </a:p>
          <a:p>
            <a:pPr algn="r" eaLnBrk="1" hangingPunct="1">
              <a:lnSpc>
                <a:spcPct val="90000"/>
              </a:lnSpc>
            </a:pPr>
            <a:r>
              <a:rPr lang="en-US" sz="1200" dirty="0" smtClean="0">
                <a:solidFill>
                  <a:srgbClr val="002060"/>
                </a:solidFill>
              </a:rPr>
              <a:t>Diretoria de Avaliação da Educação Superior - DAES  </a:t>
            </a:r>
          </a:p>
        </p:txBody>
      </p:sp>
      <p:pic>
        <p:nvPicPr>
          <p:cNvPr id="2053" name="Imagem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Resultado do CPC 2011</a:t>
            </a:r>
            <a:br>
              <a:rPr lang="pt-BR" sz="2000" b="1" dirty="0" smtClean="0"/>
            </a:br>
            <a:r>
              <a:rPr lang="pt-BR" sz="2000" b="1" dirty="0" smtClean="0"/>
              <a:t>Universidades (Públicas e Privadas) </a:t>
            </a:r>
            <a:r>
              <a:rPr lang="pt-BR" sz="3000" b="1" dirty="0" smtClean="0"/>
              <a:t/>
            </a:r>
            <a:br>
              <a:rPr lang="pt-BR" sz="3000" b="1" dirty="0" smtClean="0"/>
            </a:br>
            <a:endParaRPr lang="pt-BR" sz="2000" b="1" dirty="0" smtClean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4B5B6-8304-42CA-9785-8A0438DC97BE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1227770"/>
              </p:ext>
            </p:extLst>
          </p:nvPr>
        </p:nvGraphicFramePr>
        <p:xfrm>
          <a:off x="1187624" y="1412776"/>
          <a:ext cx="669674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5940152" y="1556792"/>
            <a:ext cx="24482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400" dirty="0" smtClean="0"/>
          </a:p>
          <a:p>
            <a:r>
              <a:rPr lang="pt-BR" sz="1400" dirty="0" smtClean="0">
                <a:solidFill>
                  <a:srgbClr val="0070C0"/>
                </a:solidFill>
              </a:rPr>
              <a:t>Públicas: 2.642</a:t>
            </a:r>
          </a:p>
          <a:p>
            <a:r>
              <a:rPr lang="pt-BR" sz="1400" dirty="0" smtClean="0">
                <a:solidFill>
                  <a:srgbClr val="FF3300"/>
                </a:solidFill>
              </a:rPr>
              <a:t>Privadas: 1.761</a:t>
            </a:r>
            <a:endParaRPr lang="pt-BR" sz="14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7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461932" y="764704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CPC 2011</a:t>
            </a:r>
            <a:br>
              <a:rPr lang="pt-BR" sz="2000" b="1" dirty="0" smtClean="0"/>
            </a:br>
            <a:r>
              <a:rPr lang="pt-BR" sz="2000" b="1" dirty="0" smtClean="0"/>
              <a:t>Centros Universitários</a:t>
            </a:r>
            <a:r>
              <a:rPr lang="pt-BR" sz="3000" b="1" dirty="0" smtClean="0"/>
              <a:t/>
            </a:r>
            <a:br>
              <a:rPr lang="pt-BR" sz="3000" b="1" dirty="0" smtClean="0"/>
            </a:br>
            <a:endParaRPr lang="pt-BR" sz="2000" b="1" dirty="0" smtClean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75FFC8-D8E2-432E-ACC8-44B2C5E3F43A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0961709"/>
              </p:ext>
            </p:extLst>
          </p:nvPr>
        </p:nvGraphicFramePr>
        <p:xfrm>
          <a:off x="1331640" y="1340768"/>
          <a:ext cx="6457900" cy="5037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5724128" y="1844824"/>
            <a:ext cx="2448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FF3300"/>
                </a:solidFill>
              </a:rPr>
              <a:t>Total : 928</a:t>
            </a:r>
          </a:p>
        </p:txBody>
      </p:sp>
    </p:spTree>
    <p:extLst>
      <p:ext uri="{BB962C8B-B14F-4D97-AF65-F5344CB8AC3E}">
        <p14:creationId xmlns:p14="http://schemas.microsoft.com/office/powerpoint/2010/main" val="331655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720626"/>
          </a:xfrm>
        </p:spPr>
        <p:txBody>
          <a:bodyPr/>
          <a:lstStyle/>
          <a:p>
            <a:r>
              <a:rPr lang="pt-BR" sz="2000" b="1" dirty="0" smtClean="0"/>
              <a:t>CPC 2011</a:t>
            </a:r>
            <a:br>
              <a:rPr lang="pt-BR" sz="2000" b="1" dirty="0" smtClean="0"/>
            </a:br>
            <a:r>
              <a:rPr lang="pt-BR" sz="2000" b="1" dirty="0" smtClean="0"/>
              <a:t>Faculdades</a:t>
            </a:r>
            <a:r>
              <a:rPr lang="pt-BR" sz="3000" b="1" dirty="0" smtClean="0"/>
              <a:t/>
            </a:r>
            <a:br>
              <a:rPr lang="pt-BR" sz="3000" b="1" dirty="0" smtClean="0"/>
            </a:br>
            <a:endParaRPr lang="pt-BR" sz="2000" b="1" dirty="0" smtClean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75FFC8-D8E2-432E-ACC8-44B2C5E3F43A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5374919"/>
              </p:ext>
            </p:extLst>
          </p:nvPr>
        </p:nvGraphicFramePr>
        <p:xfrm>
          <a:off x="1331640" y="1340768"/>
          <a:ext cx="6385892" cy="5037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012160" y="1700808"/>
            <a:ext cx="2448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FF3300"/>
                </a:solidFill>
              </a:rPr>
              <a:t>Total  2.245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562396" y="692696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CPC - 2008 e 2011</a:t>
            </a:r>
            <a:br>
              <a:rPr lang="pt-BR" sz="2000" b="1" dirty="0" smtClean="0"/>
            </a:br>
            <a:r>
              <a:rPr lang="pt-BR" sz="2000" b="1" dirty="0" smtClean="0"/>
              <a:t>Geral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A979-3F4F-47C4-BCD8-029FDCF34A4C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8796678"/>
              </p:ext>
            </p:extLst>
          </p:nvPr>
        </p:nvGraphicFramePr>
        <p:xfrm>
          <a:off x="1187624" y="1844824"/>
          <a:ext cx="691276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516216" y="1757775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Total 2008 : 7.329</a:t>
            </a:r>
          </a:p>
          <a:p>
            <a:r>
              <a:rPr lang="pt-BR" sz="1400" dirty="0" smtClean="0">
                <a:solidFill>
                  <a:schemeClr val="bg1">
                    <a:lumMod val="50000"/>
                  </a:schemeClr>
                </a:solidFill>
              </a:rPr>
              <a:t>Total 2011 : 7.576</a:t>
            </a:r>
            <a:endParaRPr lang="pt-BR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23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CPC 2008 e 2011</a:t>
            </a:r>
            <a:br>
              <a:rPr lang="pt-BR" sz="2000" b="1" dirty="0" smtClean="0"/>
            </a:br>
            <a:r>
              <a:rPr lang="pt-BR" sz="2000" b="1" dirty="0" smtClean="0"/>
              <a:t>Públicas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A979-3F4F-47C4-BCD8-029FDCF34A4C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35772"/>
              </p:ext>
            </p:extLst>
          </p:nvPr>
        </p:nvGraphicFramePr>
        <p:xfrm>
          <a:off x="899592" y="1700808"/>
          <a:ext cx="727280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228184" y="1772816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0070C0"/>
                </a:solidFill>
              </a:rPr>
              <a:t>Total 2008 : 2.519</a:t>
            </a:r>
          </a:p>
          <a:p>
            <a:r>
              <a:rPr lang="pt-BR" sz="1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Total 2011 : 2.873</a:t>
            </a:r>
            <a:endParaRPr lang="pt-BR" sz="1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60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CPC 2008 e 2011</a:t>
            </a:r>
            <a:br>
              <a:rPr lang="pt-BR" sz="2000" b="1" dirty="0" smtClean="0"/>
            </a:br>
            <a:r>
              <a:rPr lang="pt-BR" sz="2000" b="1" dirty="0" smtClean="0"/>
              <a:t>Privadas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A979-3F4F-47C4-BCD8-029FDCF34A4C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263284"/>
              </p:ext>
            </p:extLst>
          </p:nvPr>
        </p:nvGraphicFramePr>
        <p:xfrm>
          <a:off x="827584" y="1700808"/>
          <a:ext cx="748883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5868144" y="1556792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C00000"/>
                </a:solidFill>
              </a:rPr>
              <a:t>Total 2008 : 4.810</a:t>
            </a:r>
          </a:p>
          <a:p>
            <a:r>
              <a:rPr lang="pt-BR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Total 2011 : 4.703</a:t>
            </a:r>
            <a:endParaRPr lang="pt-BR" sz="1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95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1800" b="1" dirty="0" smtClean="0"/>
              <a:t>CPC 2008 e 2011</a:t>
            </a:r>
            <a:br>
              <a:rPr lang="pt-BR" sz="1800" b="1" dirty="0" smtClean="0"/>
            </a:br>
            <a:r>
              <a:rPr lang="pt-BR" sz="1800" b="1" dirty="0" smtClean="0"/>
              <a:t>Universidades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A979-3F4F-47C4-BCD8-029FDCF34A4C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549809"/>
              </p:ext>
            </p:extLst>
          </p:nvPr>
        </p:nvGraphicFramePr>
        <p:xfrm>
          <a:off x="827584" y="1628800"/>
          <a:ext cx="741682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228184" y="1496165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</a:rPr>
              <a:t>Total 2008 : 4.031</a:t>
            </a:r>
          </a:p>
          <a:p>
            <a:r>
              <a:rPr lang="pt-BR" sz="1400" dirty="0" smtClean="0">
                <a:solidFill>
                  <a:srgbClr val="92D050"/>
                </a:solidFill>
              </a:rPr>
              <a:t>Total 2011 : 4.403</a:t>
            </a:r>
            <a:endParaRPr lang="pt-BR" sz="1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1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1800" b="1" dirty="0" smtClean="0"/>
              <a:t>CPC 2008 e 2011</a:t>
            </a:r>
            <a:br>
              <a:rPr lang="pt-BR" sz="1800" b="1" dirty="0" smtClean="0"/>
            </a:br>
            <a:r>
              <a:rPr lang="pt-BR" sz="1800" b="1" dirty="0" smtClean="0"/>
              <a:t>Centros Universitários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A979-3F4F-47C4-BCD8-029FDCF34A4C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0767841"/>
              </p:ext>
            </p:extLst>
          </p:nvPr>
        </p:nvGraphicFramePr>
        <p:xfrm>
          <a:off x="827584" y="1700808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228183" y="1537109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674F83"/>
                </a:solidFill>
              </a:rPr>
              <a:t>Total 2008 : 920</a:t>
            </a:r>
          </a:p>
          <a:p>
            <a:r>
              <a:rPr lang="pt-BR" sz="1400" dirty="0" smtClean="0">
                <a:solidFill>
                  <a:srgbClr val="7030A0"/>
                </a:solidFill>
              </a:rPr>
              <a:t>Total 2011 : 928</a:t>
            </a:r>
            <a:endParaRPr lang="pt-BR" sz="1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65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CPC  2008 e 2011</a:t>
            </a:r>
            <a:br>
              <a:rPr lang="pt-BR" sz="2000" b="1" dirty="0" smtClean="0"/>
            </a:br>
            <a:r>
              <a:rPr lang="pt-BR" sz="2000" b="1" dirty="0" smtClean="0"/>
              <a:t>Faculdades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A979-3F4F-47C4-BCD8-029FDCF34A4C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4888360"/>
              </p:ext>
            </p:extLst>
          </p:nvPr>
        </p:nvGraphicFramePr>
        <p:xfrm>
          <a:off x="827584" y="1700808"/>
          <a:ext cx="741682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156176" y="1340768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accent6">
                    <a:lumMod val="50000"/>
                  </a:schemeClr>
                </a:solidFill>
              </a:rPr>
              <a:t>Total 2008 : 2.378</a:t>
            </a:r>
          </a:p>
          <a:p>
            <a:r>
              <a:rPr lang="pt-BR" sz="1400" dirty="0" smtClean="0">
                <a:solidFill>
                  <a:schemeClr val="accent6">
                    <a:lumMod val="75000"/>
                  </a:schemeClr>
                </a:solidFill>
              </a:rPr>
              <a:t>Total 2011 : 2.245</a:t>
            </a:r>
            <a:endParaRPr lang="pt-B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73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pt-BR" sz="2800" b="1" dirty="0" smtClean="0"/>
              <a:t>Índice Geral de Cursos Avaliados da Instituição (IGC)</a:t>
            </a:r>
            <a:r>
              <a:rPr lang="pt-BR" sz="2800" dirty="0" smtClean="0"/>
              <a:t> </a:t>
            </a:r>
          </a:p>
          <a:p>
            <a:pPr marL="0" indent="0" algn="just">
              <a:buFont typeface="Arial" charset="0"/>
              <a:buNone/>
            </a:pPr>
            <a:endParaRPr lang="pt-BR" sz="2800" dirty="0" smtClean="0"/>
          </a:p>
          <a:p>
            <a:pPr marL="0" indent="0" algn="just">
              <a:buFont typeface="Arial" charset="0"/>
              <a:buNone/>
            </a:pPr>
            <a:r>
              <a:rPr lang="pt-BR" sz="2800" dirty="0" smtClean="0"/>
              <a:t>Indicador de qualidade que avalia as </a:t>
            </a:r>
            <a:r>
              <a:rPr lang="pt-BR" sz="2800" b="1" dirty="0" smtClean="0"/>
              <a:t>Instituições</a:t>
            </a:r>
            <a:r>
              <a:rPr lang="pt-BR" sz="2800" dirty="0" smtClean="0"/>
              <a:t> de Educação Superior. </a:t>
            </a:r>
          </a:p>
          <a:p>
            <a:pPr marL="0" indent="0" algn="just">
              <a:buFont typeface="Arial" charset="0"/>
              <a:buNone/>
            </a:pPr>
            <a:endParaRPr lang="pt-BR" sz="2800" dirty="0" smtClean="0"/>
          </a:p>
          <a:p>
            <a:pPr marL="0" indent="0" algn="just">
              <a:buFont typeface="Arial" charset="0"/>
              <a:buNone/>
            </a:pPr>
            <a:r>
              <a:rPr lang="pt-BR" sz="2800" dirty="0" smtClean="0"/>
              <a:t>O IGC é resultado da média ponderada dos Conceitos Preliminares de Curso (CPC) da graduação no triênio de referência e dos Conceitos da Capes dos programas de pós-graduação </a:t>
            </a:r>
            <a:r>
              <a:rPr lang="pt-BR" sz="2800" i="1" dirty="0" smtClean="0"/>
              <a:t>stricto sensu</a:t>
            </a:r>
            <a:r>
              <a:rPr lang="pt-BR" sz="2800" dirty="0" smtClean="0"/>
              <a:t> da Instituição de Educação Superior. 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3F793-58C5-4389-A823-D141649BF534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06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12221"/>
          </a:xfrm>
          <a:noFill/>
          <a:ln>
            <a:solidFill>
              <a:srgbClr val="FFFF00"/>
            </a:solidFill>
            <a:prstDash val="dashDot"/>
          </a:ln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pt-BR" sz="2800" b="1" dirty="0" smtClean="0"/>
              <a:t>Conceito Preliminar de Curso (CPC)</a:t>
            </a:r>
          </a:p>
          <a:p>
            <a:pPr marL="0" indent="0" algn="ctr">
              <a:buFont typeface="Arial" charset="0"/>
              <a:buNone/>
            </a:pPr>
            <a:endParaRPr lang="pt-BR" sz="2800" dirty="0" smtClean="0"/>
          </a:p>
          <a:p>
            <a:pPr marL="0" indent="0" algn="ctr">
              <a:buNone/>
            </a:pPr>
            <a:r>
              <a:rPr lang="pt-BR" sz="2000" dirty="0" smtClean="0"/>
              <a:t>CPC </a:t>
            </a:r>
            <a:r>
              <a:rPr lang="pt-BR" sz="2000" dirty="0"/>
              <a:t>= </a:t>
            </a:r>
            <a:r>
              <a:rPr lang="pt-BR" sz="1600" i="1" dirty="0">
                <a:solidFill>
                  <a:srgbClr val="FF0000"/>
                </a:solidFill>
              </a:rPr>
              <a:t>a</a:t>
            </a:r>
            <a:r>
              <a:rPr lang="pt-BR" sz="2000" dirty="0">
                <a:solidFill>
                  <a:srgbClr val="FF0000"/>
                </a:solidFill>
              </a:rPr>
              <a:t> NC </a:t>
            </a:r>
            <a:r>
              <a:rPr lang="pt-BR" sz="2000" dirty="0"/>
              <a:t>+</a:t>
            </a:r>
            <a:r>
              <a:rPr lang="pt-BR" sz="1600" i="1" dirty="0">
                <a:solidFill>
                  <a:srgbClr val="FF0000"/>
                </a:solidFill>
              </a:rPr>
              <a:t> b</a:t>
            </a:r>
            <a:r>
              <a:rPr lang="pt-BR" sz="2000" dirty="0">
                <a:solidFill>
                  <a:srgbClr val="FF0000"/>
                </a:solidFill>
              </a:rPr>
              <a:t> NI </a:t>
            </a:r>
            <a:r>
              <a:rPr lang="pt-BR" sz="2000" dirty="0"/>
              <a:t>+</a:t>
            </a:r>
            <a:r>
              <a:rPr lang="pt-BR" sz="2000" dirty="0">
                <a:solidFill>
                  <a:srgbClr val="FF0000"/>
                </a:solidFill>
              </a:rPr>
              <a:t> </a:t>
            </a:r>
            <a:r>
              <a:rPr lang="pt-BR" sz="1600" i="1" dirty="0">
                <a:solidFill>
                  <a:srgbClr val="FF0000"/>
                </a:solidFill>
              </a:rPr>
              <a:t>c</a:t>
            </a:r>
            <a:r>
              <a:rPr lang="pt-BR" sz="2000" dirty="0">
                <a:solidFill>
                  <a:srgbClr val="FF0000"/>
                </a:solidFill>
              </a:rPr>
              <a:t> NIDD</a:t>
            </a:r>
            <a:r>
              <a:rPr lang="pt-BR" sz="2000" dirty="0"/>
              <a:t>+ </a:t>
            </a:r>
            <a:r>
              <a:rPr lang="pt-BR" sz="1600" i="1" dirty="0">
                <a:solidFill>
                  <a:srgbClr val="0070C0"/>
                </a:solidFill>
              </a:rPr>
              <a:t>d</a:t>
            </a:r>
            <a:r>
              <a:rPr lang="pt-BR" sz="2000" dirty="0">
                <a:solidFill>
                  <a:srgbClr val="0070C0"/>
                </a:solidFill>
              </a:rPr>
              <a:t> NF </a:t>
            </a:r>
            <a:r>
              <a:rPr lang="pt-BR" sz="2000" dirty="0"/>
              <a:t>+ </a:t>
            </a:r>
            <a:r>
              <a:rPr lang="pt-BR" sz="1600" i="1" dirty="0">
                <a:solidFill>
                  <a:srgbClr val="0070C0"/>
                </a:solidFill>
              </a:rPr>
              <a:t>e</a:t>
            </a:r>
            <a:r>
              <a:rPr lang="pt-BR" sz="2000" dirty="0">
                <a:solidFill>
                  <a:srgbClr val="0070C0"/>
                </a:solidFill>
              </a:rPr>
              <a:t> NO </a:t>
            </a:r>
            <a:r>
              <a:rPr lang="pt-BR" sz="2000" dirty="0"/>
              <a:t>+ </a:t>
            </a:r>
            <a:r>
              <a:rPr lang="pt-BR" sz="1600" i="1" dirty="0">
                <a:solidFill>
                  <a:srgbClr val="18341D"/>
                </a:solidFill>
              </a:rPr>
              <a:t>f</a:t>
            </a:r>
            <a:r>
              <a:rPr lang="pt-BR" sz="2000" dirty="0">
                <a:solidFill>
                  <a:srgbClr val="18341D"/>
                </a:solidFill>
              </a:rPr>
              <a:t> NPD + </a:t>
            </a:r>
            <a:r>
              <a:rPr lang="pt-BR" sz="1600" i="1" dirty="0">
                <a:solidFill>
                  <a:srgbClr val="18341D"/>
                </a:solidFill>
              </a:rPr>
              <a:t>g</a:t>
            </a:r>
            <a:r>
              <a:rPr lang="pt-BR" sz="2000" dirty="0">
                <a:solidFill>
                  <a:srgbClr val="18341D"/>
                </a:solidFill>
              </a:rPr>
              <a:t> NPM + </a:t>
            </a:r>
            <a:r>
              <a:rPr lang="pt-BR" sz="1600" i="1" dirty="0">
                <a:solidFill>
                  <a:srgbClr val="18341D"/>
                </a:solidFill>
              </a:rPr>
              <a:t>h</a:t>
            </a:r>
            <a:r>
              <a:rPr lang="pt-BR" sz="2000" dirty="0">
                <a:solidFill>
                  <a:srgbClr val="18341D"/>
                </a:solidFill>
              </a:rPr>
              <a:t> NPR</a:t>
            </a:r>
          </a:p>
          <a:p>
            <a:pPr marL="0" indent="0">
              <a:buFont typeface="Arial" charset="0"/>
              <a:buNone/>
            </a:pPr>
            <a:endParaRPr lang="pt-BR" sz="2000" dirty="0" smtClean="0"/>
          </a:p>
          <a:p>
            <a:pPr marL="0" indent="0">
              <a:buFont typeface="Arial" charset="0"/>
              <a:buNone/>
            </a:pPr>
            <a:r>
              <a:rPr lang="pt-BR" sz="2000" dirty="0" smtClean="0"/>
              <a:t>1 - </a:t>
            </a:r>
            <a:r>
              <a:rPr lang="pt-BR" sz="2000" dirty="0" smtClean="0">
                <a:solidFill>
                  <a:srgbClr val="FF0000"/>
                </a:solidFill>
              </a:rPr>
              <a:t>Nota dos Concluintes no </a:t>
            </a:r>
            <a:r>
              <a:rPr lang="pt-BR" sz="2000" dirty="0" err="1" smtClean="0">
                <a:solidFill>
                  <a:srgbClr val="FF0000"/>
                </a:solidFill>
              </a:rPr>
              <a:t>Enade</a:t>
            </a:r>
            <a:r>
              <a:rPr lang="pt-BR" sz="2000" dirty="0" smtClean="0">
                <a:solidFill>
                  <a:srgbClr val="FF0000"/>
                </a:solidFill>
              </a:rPr>
              <a:t> (NC);</a:t>
            </a:r>
            <a:r>
              <a:rPr lang="pt-BR" sz="2000" dirty="0" smtClean="0"/>
              <a:t> </a:t>
            </a:r>
          </a:p>
          <a:p>
            <a:pPr marL="0" indent="0">
              <a:buFont typeface="Arial" charset="0"/>
              <a:buNone/>
            </a:pPr>
            <a:r>
              <a:rPr lang="pt-BR" sz="2000" dirty="0" smtClean="0"/>
              <a:t>2 - </a:t>
            </a:r>
            <a:r>
              <a:rPr lang="pt-BR" sz="2000" u="wavyDbl" strike="sngStrike" dirty="0" smtClean="0">
                <a:solidFill>
                  <a:srgbClr val="FF0000"/>
                </a:solidFill>
                <a:uFill>
                  <a:solidFill>
                    <a:srgbClr val="F8163C"/>
                  </a:solidFill>
                </a:uFill>
              </a:rPr>
              <a:t>Nota dos Ingressantes no </a:t>
            </a:r>
            <a:r>
              <a:rPr lang="pt-BR" sz="2000" u="wavyDbl" strike="sngStrike" dirty="0" err="1" smtClean="0">
                <a:solidFill>
                  <a:srgbClr val="FF0000"/>
                </a:solidFill>
                <a:uFill>
                  <a:solidFill>
                    <a:srgbClr val="F8163C"/>
                  </a:solidFill>
                </a:uFill>
              </a:rPr>
              <a:t>Enade</a:t>
            </a:r>
            <a:r>
              <a:rPr lang="pt-BR" sz="2000" u="wavyDbl" strike="sngStrike" dirty="0" smtClean="0">
                <a:solidFill>
                  <a:srgbClr val="FF0000"/>
                </a:solidFill>
                <a:uFill>
                  <a:solidFill>
                    <a:srgbClr val="F8163C"/>
                  </a:solidFill>
                </a:uFill>
              </a:rPr>
              <a:t> (NI);</a:t>
            </a:r>
          </a:p>
          <a:p>
            <a:pPr marL="0" indent="0">
              <a:buFont typeface="Arial" charset="0"/>
              <a:buNone/>
            </a:pPr>
            <a:r>
              <a:rPr lang="pt-BR" sz="2000" dirty="0" smtClean="0"/>
              <a:t>3 - </a:t>
            </a:r>
            <a:r>
              <a:rPr lang="pt-BR" sz="2000" dirty="0" smtClean="0">
                <a:solidFill>
                  <a:srgbClr val="FF0000"/>
                </a:solidFill>
              </a:rPr>
              <a:t>Nota do Indicador de Diferença entre os Desempenhos Observado e           Esperado (NIDD); </a:t>
            </a:r>
          </a:p>
          <a:p>
            <a:pPr marL="0" indent="0">
              <a:buNone/>
            </a:pPr>
            <a:r>
              <a:rPr lang="pt-BR" sz="2000" dirty="0" smtClean="0"/>
              <a:t>4 - </a:t>
            </a:r>
            <a:r>
              <a:rPr lang="pt-BR" sz="2000" dirty="0">
                <a:solidFill>
                  <a:schemeClr val="accent1"/>
                </a:solidFill>
              </a:rPr>
              <a:t>Nota de Infraestrutura </a:t>
            </a:r>
            <a:r>
              <a:rPr lang="pt-BR" sz="2000" dirty="0" smtClean="0">
                <a:solidFill>
                  <a:schemeClr val="accent1"/>
                </a:solidFill>
              </a:rPr>
              <a:t>(NF); </a:t>
            </a:r>
          </a:p>
          <a:p>
            <a:pPr marL="0" indent="0">
              <a:buNone/>
            </a:pPr>
            <a:r>
              <a:rPr lang="pt-BR" sz="2000" dirty="0" smtClean="0"/>
              <a:t>5 </a:t>
            </a:r>
            <a:r>
              <a:rPr lang="pt-BR" sz="2000" dirty="0"/>
              <a:t>- </a:t>
            </a:r>
            <a:r>
              <a:rPr lang="pt-BR" sz="2000" dirty="0">
                <a:solidFill>
                  <a:schemeClr val="accent1"/>
                </a:solidFill>
              </a:rPr>
              <a:t>Nota referente à Organização Didático-Pedagógica (NO</a:t>
            </a:r>
            <a:r>
              <a:rPr lang="pt-BR" sz="2000" dirty="0" smtClean="0">
                <a:solidFill>
                  <a:schemeClr val="accent1"/>
                </a:solidFill>
              </a:rPr>
              <a:t>); </a:t>
            </a:r>
          </a:p>
          <a:p>
            <a:pPr marL="0" indent="0">
              <a:buNone/>
            </a:pPr>
            <a:r>
              <a:rPr lang="pt-BR" sz="2000" dirty="0" smtClean="0"/>
              <a:t>6- </a:t>
            </a:r>
            <a:r>
              <a:rPr lang="pt-BR" sz="2000" dirty="0">
                <a:solidFill>
                  <a:srgbClr val="18341D"/>
                </a:solidFill>
              </a:rPr>
              <a:t>Nota de Professores Doutores (NPD); </a:t>
            </a:r>
            <a:endParaRPr lang="pt-BR" sz="2000" dirty="0" smtClean="0">
              <a:solidFill>
                <a:srgbClr val="18341D"/>
              </a:solidFill>
            </a:endParaRPr>
          </a:p>
          <a:p>
            <a:pPr marL="0" indent="0">
              <a:buNone/>
            </a:pPr>
            <a:r>
              <a:rPr lang="pt-BR" sz="2000" dirty="0" smtClean="0"/>
              <a:t>7 - </a:t>
            </a:r>
            <a:r>
              <a:rPr lang="pt-BR" sz="2000" dirty="0" smtClean="0">
                <a:solidFill>
                  <a:srgbClr val="18341D"/>
                </a:solidFill>
              </a:rPr>
              <a:t>Nota </a:t>
            </a:r>
            <a:r>
              <a:rPr lang="pt-BR" sz="2000" dirty="0">
                <a:solidFill>
                  <a:srgbClr val="18341D"/>
                </a:solidFill>
              </a:rPr>
              <a:t>de Professores Mestres (NPM); </a:t>
            </a:r>
            <a:r>
              <a:rPr lang="pt-BR" sz="2000" dirty="0" smtClean="0"/>
              <a:t>e </a:t>
            </a:r>
          </a:p>
          <a:p>
            <a:pPr marL="0" indent="0">
              <a:buNone/>
            </a:pPr>
            <a:r>
              <a:rPr lang="pt-BR" sz="2000" dirty="0" smtClean="0"/>
              <a:t>8 - </a:t>
            </a:r>
            <a:r>
              <a:rPr lang="pt-BR" sz="2000" dirty="0">
                <a:solidFill>
                  <a:srgbClr val="18341D"/>
                </a:solidFill>
              </a:rPr>
              <a:t>Nota de Professores com Regime de Dedicação Integral ou Parcial (NPR</a:t>
            </a:r>
            <a:r>
              <a:rPr lang="pt-BR" sz="2000" dirty="0" smtClean="0">
                <a:solidFill>
                  <a:srgbClr val="18341D"/>
                </a:solidFill>
              </a:rPr>
              <a:t>).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0E7CA7-C6CD-4E18-A53C-B7544B2350FD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  <p:cxnSp>
        <p:nvCxnSpPr>
          <p:cNvPr id="4" name="Conector reto 3"/>
          <p:cNvCxnSpPr/>
          <p:nvPr/>
        </p:nvCxnSpPr>
        <p:spPr>
          <a:xfrm flipV="1">
            <a:off x="2652146" y="2205310"/>
            <a:ext cx="360363" cy="288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 flipH="1" flipV="1">
            <a:off x="2688861" y="2205310"/>
            <a:ext cx="324197" cy="288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2011</a:t>
            </a:r>
            <a:br>
              <a:rPr lang="pt-BR" sz="2000" b="1" dirty="0" smtClean="0"/>
            </a:br>
            <a:r>
              <a:rPr lang="pt-BR" sz="2000" b="1" dirty="0" smtClean="0"/>
              <a:t>Geral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AE05D-68A8-4250-B949-4B93098D9EE8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5303601"/>
              </p:ext>
            </p:extLst>
          </p:nvPr>
        </p:nvGraphicFramePr>
        <p:xfrm>
          <a:off x="899592" y="1700808"/>
          <a:ext cx="7098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5508104" y="1988840"/>
            <a:ext cx="2448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FF3300"/>
                </a:solidFill>
              </a:rPr>
              <a:t>Total : 2.136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20626"/>
          </a:xfrm>
        </p:spPr>
        <p:txBody>
          <a:bodyPr/>
          <a:lstStyle/>
          <a:p>
            <a:r>
              <a:rPr lang="pt-BR" sz="2000" b="1" dirty="0" smtClean="0"/>
              <a:t>IGC 2011</a:t>
            </a:r>
            <a:br>
              <a:rPr lang="pt-BR" sz="2000" b="1" dirty="0" smtClean="0"/>
            </a:br>
            <a:r>
              <a:rPr lang="pt-BR" sz="2000" b="1" dirty="0" smtClean="0"/>
              <a:t>Públicas e Privadas</a:t>
            </a:r>
            <a:r>
              <a:rPr lang="pt-BR" sz="3000" b="1" dirty="0" smtClean="0"/>
              <a:t/>
            </a:r>
            <a:br>
              <a:rPr lang="pt-BR" sz="3000" b="1" dirty="0" smtClean="0"/>
            </a:br>
            <a:endParaRPr lang="pt-BR" sz="2000" b="1" dirty="0" smtClean="0">
              <a:solidFill>
                <a:srgbClr val="FF0000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AE05D-68A8-4250-B949-4B93098D9EE8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2153386"/>
              </p:ext>
            </p:extLst>
          </p:nvPr>
        </p:nvGraphicFramePr>
        <p:xfrm>
          <a:off x="971600" y="1484784"/>
          <a:ext cx="705678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868144" y="1628800"/>
            <a:ext cx="24482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400" dirty="0" smtClean="0"/>
          </a:p>
          <a:p>
            <a:r>
              <a:rPr lang="pt-BR" sz="1400" dirty="0" smtClean="0">
                <a:solidFill>
                  <a:srgbClr val="0070C0"/>
                </a:solidFill>
              </a:rPr>
              <a:t>Públicas: 233</a:t>
            </a:r>
          </a:p>
          <a:p>
            <a:r>
              <a:rPr lang="pt-BR" sz="1400" dirty="0" smtClean="0">
                <a:solidFill>
                  <a:srgbClr val="C00000"/>
                </a:solidFill>
              </a:rPr>
              <a:t>Privadas: 1.903</a:t>
            </a:r>
            <a:endParaRPr lang="pt-BR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91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792163"/>
          </a:xfrm>
        </p:spPr>
        <p:txBody>
          <a:bodyPr/>
          <a:lstStyle/>
          <a:p>
            <a:r>
              <a:rPr lang="pt-BR" sz="2000" b="1" dirty="0" smtClean="0"/>
              <a:t>IGC 2011 </a:t>
            </a:r>
            <a:br>
              <a:rPr lang="pt-BR" sz="2000" b="1" dirty="0" smtClean="0"/>
            </a:br>
            <a:r>
              <a:rPr lang="pt-BR" sz="2000" b="1" dirty="0" smtClean="0"/>
              <a:t>Universidades</a:t>
            </a:r>
            <a:endParaRPr lang="pt-BR" sz="1800" b="1" dirty="0" smtClean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2601C6-F813-49DD-8B8E-60F3C827AA1C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182980"/>
              </p:ext>
            </p:extLst>
          </p:nvPr>
        </p:nvGraphicFramePr>
        <p:xfrm>
          <a:off x="1115616" y="1700808"/>
          <a:ext cx="7128792" cy="4602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5868144" y="1556792"/>
            <a:ext cx="2448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FF3300"/>
                </a:solidFill>
              </a:rPr>
              <a:t>Total : 226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2011</a:t>
            </a:r>
            <a:br>
              <a:rPr lang="pt-BR" sz="2000" b="1" dirty="0" smtClean="0"/>
            </a:br>
            <a:r>
              <a:rPr lang="pt-BR" sz="2000" b="1" dirty="0" smtClean="0"/>
              <a:t>Universidades Públicas</a:t>
            </a:r>
            <a:r>
              <a:rPr lang="pt-BR" sz="3000" b="1" dirty="0" smtClean="0"/>
              <a:t/>
            </a:r>
            <a:br>
              <a:rPr lang="pt-BR" sz="3000" b="1" dirty="0" smtClean="0"/>
            </a:br>
            <a:endParaRPr lang="pt-BR" sz="2000" b="1" dirty="0" smtClean="0">
              <a:solidFill>
                <a:srgbClr val="FF0000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42DE83-B5D5-44C8-A145-14C281887B2D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4167083"/>
              </p:ext>
            </p:extLst>
          </p:nvPr>
        </p:nvGraphicFramePr>
        <p:xfrm>
          <a:off x="1043608" y="1412776"/>
          <a:ext cx="7056783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300192" y="1772816"/>
            <a:ext cx="2448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FF3300"/>
                </a:solidFill>
              </a:rPr>
              <a:t>Total : 134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2011</a:t>
            </a:r>
            <a:br>
              <a:rPr lang="pt-BR" sz="2000" b="1" dirty="0" smtClean="0"/>
            </a:br>
            <a:r>
              <a:rPr lang="pt-BR" sz="2000" b="1" dirty="0" smtClean="0"/>
              <a:t>Centros Universitários</a:t>
            </a:r>
            <a:r>
              <a:rPr lang="pt-BR" sz="3000" b="1" dirty="0" smtClean="0"/>
              <a:t/>
            </a:r>
            <a:br>
              <a:rPr lang="pt-BR" sz="3000" b="1" dirty="0" smtClean="0"/>
            </a:br>
            <a:endParaRPr lang="pt-BR" sz="2000" b="1" dirty="0" smtClean="0"/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4572000" y="2132856"/>
          <a:ext cx="432048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A1E785-F5EB-4B6F-B17E-DDF25D9E5F8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3895240"/>
              </p:ext>
            </p:extLst>
          </p:nvPr>
        </p:nvGraphicFramePr>
        <p:xfrm>
          <a:off x="1043608" y="1484784"/>
          <a:ext cx="7056784" cy="4749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6084168" y="2042306"/>
            <a:ext cx="2448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FF3300"/>
                </a:solidFill>
              </a:rPr>
              <a:t>Total: 138</a:t>
            </a:r>
          </a:p>
        </p:txBody>
      </p:sp>
    </p:spTree>
    <p:extLst>
      <p:ext uri="{BB962C8B-B14F-4D97-AF65-F5344CB8AC3E}">
        <p14:creationId xmlns:p14="http://schemas.microsoft.com/office/powerpoint/2010/main" val="344526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2011</a:t>
            </a:r>
            <a:br>
              <a:rPr lang="pt-BR" sz="2000" b="1" dirty="0" smtClean="0"/>
            </a:br>
            <a:r>
              <a:rPr lang="pt-BR" sz="2000" b="1" dirty="0" smtClean="0"/>
              <a:t>Faculdades</a:t>
            </a:r>
            <a:r>
              <a:rPr lang="pt-BR" sz="3000" b="1" dirty="0" smtClean="0"/>
              <a:t/>
            </a:r>
            <a:br>
              <a:rPr lang="pt-BR" sz="3000" b="1" dirty="0" smtClean="0"/>
            </a:br>
            <a:endParaRPr lang="pt-BR" sz="2000" b="1" dirty="0" smtClean="0"/>
          </a:p>
        </p:txBody>
      </p:sp>
      <p:graphicFrame>
        <p:nvGraphicFramePr>
          <p:cNvPr id="5" name="Gráfico 4"/>
          <p:cNvGraphicFramePr>
            <a:graphicFrameLocks/>
          </p:cNvGraphicFramePr>
          <p:nvPr/>
        </p:nvGraphicFramePr>
        <p:xfrm>
          <a:off x="4572000" y="2132856"/>
          <a:ext cx="432048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A1E785-F5EB-4B6F-B17E-DDF25D9E5F8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1343180"/>
              </p:ext>
            </p:extLst>
          </p:nvPr>
        </p:nvGraphicFramePr>
        <p:xfrm>
          <a:off x="899592" y="1628800"/>
          <a:ext cx="727280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084168" y="2042306"/>
            <a:ext cx="2448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FF3300"/>
                </a:solidFill>
              </a:rPr>
              <a:t>Total: 1.772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 2008 e 2011</a:t>
            </a:r>
            <a:br>
              <a:rPr lang="pt-BR" sz="2000" b="1" dirty="0" smtClean="0"/>
            </a:br>
            <a:r>
              <a:rPr lang="pt-BR" sz="2000" b="1" dirty="0" smtClean="0"/>
              <a:t>Geral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EAE3A1-D1CC-48DF-958E-FFEBDDD69C7A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5195951"/>
              </p:ext>
            </p:extLst>
          </p:nvPr>
        </p:nvGraphicFramePr>
        <p:xfrm>
          <a:off x="827584" y="1700808"/>
          <a:ext cx="7416824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012160" y="1484784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Total 2008 : 2.128</a:t>
            </a:r>
          </a:p>
          <a:p>
            <a:r>
              <a:rPr lang="pt-BR" sz="1400" dirty="0" smtClean="0">
                <a:solidFill>
                  <a:schemeClr val="bg1">
                    <a:lumMod val="50000"/>
                  </a:schemeClr>
                </a:solidFill>
              </a:rPr>
              <a:t>Total 2011 : 2.136</a:t>
            </a:r>
            <a:endParaRPr lang="pt-BR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2008 e 2011</a:t>
            </a:r>
            <a:br>
              <a:rPr lang="pt-BR" sz="2000" b="1" dirty="0" smtClean="0"/>
            </a:br>
            <a:r>
              <a:rPr lang="pt-BR" sz="2000" b="1" dirty="0" smtClean="0"/>
              <a:t>Públicas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5A0216-8266-4E78-89E8-0B64C06D0080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2563014"/>
              </p:ext>
            </p:extLst>
          </p:nvPr>
        </p:nvGraphicFramePr>
        <p:xfrm>
          <a:off x="971600" y="1772816"/>
          <a:ext cx="720080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228184" y="1772816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tx2"/>
                </a:solidFill>
              </a:rPr>
              <a:t>Total 2008 : 212</a:t>
            </a:r>
          </a:p>
          <a:p>
            <a:r>
              <a:rPr lang="pt-BR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Total 2011 : 233</a:t>
            </a:r>
            <a:endParaRPr lang="pt-BR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2008 e 2011</a:t>
            </a:r>
            <a:br>
              <a:rPr lang="pt-BR" sz="2000" b="1" dirty="0" smtClean="0"/>
            </a:br>
            <a:r>
              <a:rPr lang="pt-BR" sz="2000" b="1" dirty="0" smtClean="0"/>
              <a:t>Privadas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814529-CC44-48CD-9866-EF936027C243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2931866"/>
              </p:ext>
            </p:extLst>
          </p:nvPr>
        </p:nvGraphicFramePr>
        <p:xfrm>
          <a:off x="971600" y="1844824"/>
          <a:ext cx="720080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156176" y="1772816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673105"/>
                </a:solidFill>
              </a:rPr>
              <a:t>Total 2008: 1.916</a:t>
            </a:r>
          </a:p>
          <a:p>
            <a:r>
              <a:rPr lang="pt-BR" sz="1400" dirty="0" smtClean="0">
                <a:solidFill>
                  <a:schemeClr val="accent6">
                    <a:lumMod val="75000"/>
                  </a:schemeClr>
                </a:solidFill>
              </a:rPr>
              <a:t>Total 2011 :1.903</a:t>
            </a:r>
            <a:endParaRPr lang="pt-B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2008 e 2011</a:t>
            </a:r>
            <a:br>
              <a:rPr lang="pt-BR" sz="2000" b="1" dirty="0" smtClean="0"/>
            </a:br>
            <a:r>
              <a:rPr lang="pt-BR" sz="2000" b="1" dirty="0" smtClean="0"/>
              <a:t>Universidades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F9770-D7D6-47D8-90B4-5C96370C42FB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811096"/>
              </p:ext>
            </p:extLst>
          </p:nvPr>
        </p:nvGraphicFramePr>
        <p:xfrm>
          <a:off x="899592" y="1772816"/>
          <a:ext cx="727280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084168" y="1484784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</a:rPr>
              <a:t>Total 2008 : 210</a:t>
            </a:r>
          </a:p>
          <a:p>
            <a:r>
              <a:rPr lang="pt-BR" sz="1400" dirty="0" smtClean="0">
                <a:solidFill>
                  <a:schemeClr val="accent3">
                    <a:lumMod val="75000"/>
                  </a:schemeClr>
                </a:solidFill>
              </a:rPr>
              <a:t>Total 2011 : 226</a:t>
            </a:r>
            <a:endParaRPr lang="pt-BR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908050"/>
            <a:ext cx="8002588" cy="56896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pt-BR" sz="2800" b="1" dirty="0" smtClean="0"/>
              <a:t>Pesos do CPC 2011</a:t>
            </a:r>
          </a:p>
          <a:p>
            <a:pPr>
              <a:defRPr/>
            </a:pPr>
            <a:endParaRPr lang="pt-BR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2C02D-4E16-48DE-9AAE-2DD9F9758396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084390"/>
              </p:ext>
            </p:extLst>
          </p:nvPr>
        </p:nvGraphicFramePr>
        <p:xfrm>
          <a:off x="827584" y="2060848"/>
          <a:ext cx="7704856" cy="306314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36304"/>
                <a:gridCol w="3280822"/>
                <a:gridCol w="1687730"/>
              </a:tblGrid>
              <a:tr h="1872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effectLst/>
                        </a:rPr>
                        <a:t>Desempenho</a:t>
                      </a:r>
                      <a:r>
                        <a:rPr lang="pt-BR" sz="2000" b="1" baseline="0" dirty="0" smtClean="0">
                          <a:effectLst/>
                        </a:rPr>
                        <a:t> dos Estudantes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effectLst/>
                        </a:rPr>
                        <a:t>Infraestrutura / Organização Didático</a:t>
                      </a:r>
                      <a:r>
                        <a:rPr lang="pt-BR" sz="2000" b="1" baseline="0" dirty="0" smtClean="0">
                          <a:effectLst/>
                        </a:rPr>
                        <a:t> Pedagógica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effectLst/>
                        </a:rPr>
                        <a:t>Corpo Docente</a:t>
                      </a:r>
                      <a:endParaRPr lang="pt-BR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11909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</a:rPr>
                        <a:t>55%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</a:rPr>
                        <a:t>15</a:t>
                      </a:r>
                      <a:r>
                        <a:rPr lang="pt-BR" sz="2400" dirty="0">
                          <a:effectLst/>
                        </a:rPr>
                        <a:t>%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</a:rPr>
                        <a:t>30%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86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2008 e 2011</a:t>
            </a:r>
            <a:br>
              <a:rPr lang="pt-BR" sz="2000" b="1" dirty="0" smtClean="0"/>
            </a:br>
            <a:r>
              <a:rPr lang="pt-BR" sz="2000" b="1" dirty="0" smtClean="0"/>
              <a:t>Centros Universitários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A979-3F4F-47C4-BCD8-029FDCF34A4C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8088046"/>
              </p:ext>
            </p:extLst>
          </p:nvPr>
        </p:nvGraphicFramePr>
        <p:xfrm>
          <a:off x="971600" y="1772816"/>
          <a:ext cx="720080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228184" y="2021985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7030A0"/>
                </a:solidFill>
              </a:rPr>
              <a:t>Total 2008 : 218</a:t>
            </a:r>
          </a:p>
          <a:p>
            <a:r>
              <a:rPr lang="pt-BR" sz="1400" dirty="0" smtClean="0">
                <a:solidFill>
                  <a:srgbClr val="9966FF"/>
                </a:solidFill>
              </a:rPr>
              <a:t>Total 2011 : 138</a:t>
            </a:r>
            <a:endParaRPr lang="pt-BR" sz="1400" dirty="0">
              <a:solidFill>
                <a:srgbClr val="99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29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IGC 2008 e 2011</a:t>
            </a:r>
            <a:br>
              <a:rPr lang="pt-BR" sz="2000" b="1" dirty="0" smtClean="0"/>
            </a:br>
            <a:r>
              <a:rPr lang="pt-BR" sz="2000" b="1" dirty="0" smtClean="0"/>
              <a:t>Faculdades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A979-3F4F-47C4-BCD8-029FDCF34A4C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137211"/>
              </p:ext>
            </p:extLst>
          </p:nvPr>
        </p:nvGraphicFramePr>
        <p:xfrm>
          <a:off x="899592" y="1772816"/>
          <a:ext cx="727280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156176" y="1772816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accent6">
                    <a:lumMod val="50000"/>
                  </a:schemeClr>
                </a:solidFill>
              </a:rPr>
              <a:t>Total 2008 : 1.700</a:t>
            </a:r>
          </a:p>
          <a:p>
            <a:r>
              <a:rPr lang="pt-BR" sz="1400" dirty="0" smtClean="0">
                <a:solidFill>
                  <a:schemeClr val="accent6">
                    <a:lumMod val="75000"/>
                  </a:schemeClr>
                </a:solidFill>
              </a:rPr>
              <a:t>Total 2011 : 1.772</a:t>
            </a:r>
            <a:endParaRPr lang="pt-B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008658"/>
          </a:xfrm>
        </p:spPr>
        <p:txBody>
          <a:bodyPr/>
          <a:lstStyle/>
          <a:p>
            <a:r>
              <a:rPr lang="pt-BR" sz="2800" b="1" dirty="0" smtClean="0"/>
              <a:t>Resultados dos Indicadores de Qualidade de 2011</a:t>
            </a:r>
          </a:p>
        </p:txBody>
      </p:sp>
      <p:sp>
        <p:nvSpPr>
          <p:cNvPr id="7171" name="Rectangle 3"/>
          <p:cNvSpPr>
            <a:spLocks noGrp="1"/>
          </p:cNvSpPr>
          <p:nvPr>
            <p:ph type="body" idx="1"/>
          </p:nvPr>
        </p:nvSpPr>
        <p:spPr>
          <a:xfrm>
            <a:off x="323850" y="1628800"/>
            <a:ext cx="8229600" cy="4679925"/>
          </a:xfrm>
        </p:spPr>
        <p:txBody>
          <a:bodyPr/>
          <a:lstStyle/>
          <a:p>
            <a:pPr marL="660400" indent="-660400" algn="just">
              <a:defRPr/>
            </a:pPr>
            <a:r>
              <a:rPr lang="pt-BR" sz="2000" dirty="0" smtClean="0"/>
              <a:t>Em 2011 foram avaliados </a:t>
            </a:r>
            <a:r>
              <a:rPr lang="pt-BR" sz="2000" dirty="0" smtClean="0">
                <a:solidFill>
                  <a:srgbClr val="FF0000"/>
                </a:solidFill>
              </a:rPr>
              <a:t>8.665 cursos </a:t>
            </a:r>
            <a:r>
              <a:rPr lang="pt-BR" sz="2000" dirty="0"/>
              <a:t>que compõem </a:t>
            </a:r>
            <a:r>
              <a:rPr lang="pt-BR" sz="2000" dirty="0" smtClean="0">
                <a:solidFill>
                  <a:srgbClr val="FF0000"/>
                </a:solidFill>
              </a:rPr>
              <a:t>7.576 </a:t>
            </a:r>
            <a:r>
              <a:rPr lang="pt-BR" sz="2000" dirty="0">
                <a:solidFill>
                  <a:srgbClr val="FF0000"/>
                </a:solidFill>
              </a:rPr>
              <a:t>Unidades de </a:t>
            </a:r>
            <a:r>
              <a:rPr lang="pt-BR" sz="2000" dirty="0" smtClean="0">
                <a:solidFill>
                  <a:srgbClr val="FF0000"/>
                </a:solidFill>
              </a:rPr>
              <a:t>Cálculo</a:t>
            </a:r>
            <a:r>
              <a:rPr lang="pt-BR" sz="2000" dirty="0" smtClean="0"/>
              <a:t> das </a:t>
            </a:r>
            <a:r>
              <a:rPr lang="pt-BR" sz="2000" dirty="0"/>
              <a:t>áreas de </a:t>
            </a:r>
            <a:r>
              <a:rPr lang="pt-BR" sz="2000" u="sng" dirty="0">
                <a:solidFill>
                  <a:srgbClr val="FF3300"/>
                </a:solidFill>
                <a:uFill>
                  <a:solidFill>
                    <a:schemeClr val="tx1"/>
                  </a:solidFill>
                </a:uFill>
              </a:rPr>
              <a:t>ciências exatas, licenciaturas e áreas afins</a:t>
            </a:r>
            <a:r>
              <a:rPr lang="pt-BR" sz="2000" dirty="0"/>
              <a:t>, bem como os cursos </a:t>
            </a:r>
            <a:r>
              <a:rPr lang="pt-BR" sz="2000" dirty="0" smtClean="0"/>
              <a:t>dos </a:t>
            </a:r>
            <a:r>
              <a:rPr lang="pt-BR" sz="2000" dirty="0">
                <a:uFill>
                  <a:solidFill>
                    <a:schemeClr val="tx1"/>
                  </a:solidFill>
                </a:uFill>
              </a:rPr>
              <a:t>eixos tecnológicos de Controle e Processos Industriais, Informação e Comunicação, Infraestrutura e Produção </a:t>
            </a:r>
            <a:r>
              <a:rPr lang="pt-BR" sz="2000" dirty="0" smtClean="0">
                <a:uFill>
                  <a:solidFill>
                    <a:schemeClr val="tx1"/>
                  </a:solidFill>
                </a:uFill>
              </a:rPr>
              <a:t>Industrial</a:t>
            </a:r>
            <a:r>
              <a:rPr lang="pt-BR" sz="2000" dirty="0" smtClean="0"/>
              <a:t>, pertencentes a </a:t>
            </a:r>
            <a:r>
              <a:rPr lang="pt-BR" sz="2000" dirty="0" smtClean="0">
                <a:solidFill>
                  <a:srgbClr val="FF3300"/>
                </a:solidFill>
              </a:rPr>
              <a:t>1.387 </a:t>
            </a:r>
            <a:r>
              <a:rPr lang="pt-BR" sz="2000" dirty="0">
                <a:solidFill>
                  <a:srgbClr val="FF3300"/>
                </a:solidFill>
              </a:rPr>
              <a:t>Instituições de Educação </a:t>
            </a:r>
            <a:r>
              <a:rPr lang="pt-BR" sz="2000" dirty="0" smtClean="0">
                <a:solidFill>
                  <a:srgbClr val="FF3300"/>
                </a:solidFill>
              </a:rPr>
              <a:t>Superior</a:t>
            </a:r>
            <a:r>
              <a:rPr lang="pt-BR" sz="2000" dirty="0" smtClean="0"/>
              <a:t>.</a:t>
            </a:r>
          </a:p>
          <a:p>
            <a:pPr marL="660400" indent="-660400" algn="just">
              <a:defRPr/>
            </a:pPr>
            <a:endParaRPr lang="pt-BR" sz="2000" dirty="0" smtClean="0"/>
          </a:p>
          <a:p>
            <a:pPr marL="660400" indent="-660400" algn="just">
              <a:defRPr/>
            </a:pPr>
            <a:r>
              <a:rPr lang="pt-BR" sz="2000" dirty="0" smtClean="0"/>
              <a:t>No </a:t>
            </a:r>
            <a:r>
              <a:rPr lang="pt-BR" sz="2000" dirty="0"/>
              <a:t>ciclo 2009-2010-2011 foram avaliados </a:t>
            </a:r>
            <a:r>
              <a:rPr lang="pt-BR" sz="2000" dirty="0">
                <a:solidFill>
                  <a:srgbClr val="FF0000"/>
                </a:solidFill>
              </a:rPr>
              <a:t>18.346 Unidades de Cálculo </a:t>
            </a:r>
            <a:r>
              <a:rPr lang="pt-BR" sz="2000" dirty="0"/>
              <a:t>pertencentes a </a:t>
            </a:r>
            <a:r>
              <a:rPr lang="pt-BR" sz="2000" dirty="0">
                <a:solidFill>
                  <a:srgbClr val="FF0000"/>
                </a:solidFill>
              </a:rPr>
              <a:t>2136 Instituições</a:t>
            </a:r>
            <a:r>
              <a:rPr lang="pt-BR" sz="2000" dirty="0"/>
              <a:t>.</a:t>
            </a:r>
          </a:p>
          <a:p>
            <a:pPr marL="660400" indent="-660400" algn="just">
              <a:defRPr/>
            </a:pPr>
            <a:endParaRPr lang="pt-BR" sz="2000" dirty="0" smtClean="0"/>
          </a:p>
          <a:p>
            <a:pPr marL="660400" indent="-660400" algn="just">
              <a:defRPr/>
            </a:pPr>
            <a:endParaRPr lang="pt-BR" sz="2000" dirty="0"/>
          </a:p>
          <a:p>
            <a:pPr marL="660400" indent="-660400" algn="just">
              <a:defRPr/>
            </a:pPr>
            <a:endParaRPr lang="pt-BR" sz="2000" dirty="0" smtClean="0"/>
          </a:p>
          <a:p>
            <a:pPr marL="0" indent="0" algn="just">
              <a:buFont typeface="Arial" charset="0"/>
              <a:buNone/>
              <a:defRPr/>
            </a:pPr>
            <a:endParaRPr lang="pt-BR" sz="2400" dirty="0" smtClean="0"/>
          </a:p>
          <a:p>
            <a:pPr marL="660400" indent="-660400" algn="just">
              <a:defRPr/>
            </a:pPr>
            <a:endParaRPr lang="pt-BR" sz="2000" dirty="0" smtClean="0"/>
          </a:p>
          <a:p>
            <a:pPr marL="660400" indent="-660400" algn="just">
              <a:defRPr/>
            </a:pPr>
            <a:endParaRPr lang="pt-BR" sz="2000" dirty="0" smtClean="0"/>
          </a:p>
          <a:p>
            <a:pPr marL="36513" indent="-36513" algn="ctr">
              <a:buFont typeface="Arial" charset="0"/>
              <a:buNone/>
              <a:defRPr/>
            </a:pPr>
            <a:endParaRPr lang="pt-BR" sz="2400" dirty="0"/>
          </a:p>
          <a:p>
            <a:pPr marL="36513" indent="-36513" algn="ctr">
              <a:buFont typeface="Arial" charset="0"/>
              <a:buNone/>
              <a:defRPr/>
            </a:pPr>
            <a:endParaRPr lang="pt-BR" sz="2400" dirty="0" smtClean="0">
              <a:solidFill>
                <a:srgbClr val="0070C0"/>
              </a:solidFill>
            </a:endParaRP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9388F-1642-48F2-8243-50D8DB7923A0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46691"/>
              </p:ext>
            </p:extLst>
          </p:nvPr>
        </p:nvGraphicFramePr>
        <p:xfrm>
          <a:off x="1757772" y="4437112"/>
          <a:ext cx="6414628" cy="175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2388096"/>
                <a:gridCol w="2502532"/>
              </a:tblGrid>
              <a:tr h="370840">
                <a:tc>
                  <a:txBody>
                    <a:bodyPr/>
                    <a:lstStyle/>
                    <a:p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CPC </a:t>
                      </a:r>
                    </a:p>
                    <a:p>
                      <a:pPr algn="ctr"/>
                      <a:r>
                        <a:rPr lang="pt-BR" b="1" dirty="0" smtClean="0"/>
                        <a:t>(Unidades de Cálculo)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 IGC</a:t>
                      </a:r>
                    </a:p>
                    <a:p>
                      <a:pPr algn="ctr"/>
                      <a:r>
                        <a:rPr lang="pt-BR" b="1" dirty="0" smtClean="0"/>
                        <a:t>(IES)</a:t>
                      </a:r>
                      <a:endParaRPr lang="pt-B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Privadas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4.703 (62,08%)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1.903 (89,09%)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Públicas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2.873 (37,92%)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233 (10,91%)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Total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7.576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2.136</a:t>
                      </a:r>
                      <a:endParaRPr lang="pt-B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Conceito </a:t>
            </a:r>
            <a:r>
              <a:rPr lang="pt-BR" sz="2000" b="1" dirty="0" err="1" smtClean="0"/>
              <a:t>Enade</a:t>
            </a:r>
            <a:r>
              <a:rPr lang="pt-BR" sz="2000" b="1" dirty="0" smtClean="0"/>
              <a:t> 2011</a:t>
            </a:r>
            <a:br>
              <a:rPr lang="pt-BR" sz="2000" b="1" dirty="0" smtClean="0"/>
            </a:br>
            <a:r>
              <a:rPr lang="pt-BR" sz="2000" b="1" dirty="0" smtClean="0"/>
              <a:t>Geral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95DDDF-4503-471A-95D0-0CC1A0716D2F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240110"/>
              </p:ext>
            </p:extLst>
          </p:nvPr>
        </p:nvGraphicFramePr>
        <p:xfrm>
          <a:off x="1115616" y="1340768"/>
          <a:ext cx="7026888" cy="5302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5868144" y="2132856"/>
            <a:ext cx="1158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FF3300"/>
                </a:solidFill>
              </a:rPr>
              <a:t>Total : 7.576</a:t>
            </a:r>
            <a:endParaRPr lang="pt-BR" sz="14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92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36625"/>
          </a:xfrm>
        </p:spPr>
        <p:txBody>
          <a:bodyPr/>
          <a:lstStyle/>
          <a:p>
            <a:r>
              <a:rPr lang="pt-BR" sz="2000" b="1" dirty="0" err="1" smtClean="0"/>
              <a:t>Enade</a:t>
            </a:r>
            <a:r>
              <a:rPr lang="pt-BR" sz="2000" b="1" dirty="0" smtClean="0"/>
              <a:t> 2008 e 2011</a:t>
            </a:r>
            <a:br>
              <a:rPr lang="pt-BR" sz="2000" b="1" dirty="0" smtClean="0"/>
            </a:br>
            <a:r>
              <a:rPr lang="pt-BR" sz="2000" b="1" dirty="0" smtClean="0"/>
              <a:t>Geral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A979-3F4F-47C4-BCD8-029FDCF34A4C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1082723"/>
              </p:ext>
            </p:extLst>
          </p:nvPr>
        </p:nvGraphicFramePr>
        <p:xfrm>
          <a:off x="1475656" y="1484784"/>
          <a:ext cx="6613072" cy="510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6228183" y="2034426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Total 2008 : 7.329</a:t>
            </a:r>
          </a:p>
          <a:p>
            <a:r>
              <a:rPr lang="pt-BR" sz="1400" dirty="0" smtClean="0">
                <a:solidFill>
                  <a:schemeClr val="bg1">
                    <a:lumMod val="50000"/>
                  </a:schemeClr>
                </a:solidFill>
              </a:rPr>
              <a:t>Total 2011 : 7.576</a:t>
            </a:r>
            <a:endParaRPr lang="pt-BR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7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CPC 2011</a:t>
            </a:r>
            <a:br>
              <a:rPr lang="pt-BR" sz="2000" b="1" dirty="0" smtClean="0"/>
            </a:br>
            <a:r>
              <a:rPr lang="pt-BR" sz="2000" b="1" dirty="0" smtClean="0"/>
              <a:t>Geral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95DDDF-4503-471A-95D0-0CC1A0716D2F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0951101"/>
              </p:ext>
            </p:extLst>
          </p:nvPr>
        </p:nvGraphicFramePr>
        <p:xfrm>
          <a:off x="1043608" y="1484784"/>
          <a:ext cx="7026888" cy="499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012160" y="1916832"/>
            <a:ext cx="11089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FF3300"/>
                </a:solidFill>
              </a:rPr>
              <a:t>Total: 7.576</a:t>
            </a:r>
            <a:endParaRPr lang="pt-BR" sz="14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792163"/>
          </a:xfrm>
        </p:spPr>
        <p:txBody>
          <a:bodyPr/>
          <a:lstStyle/>
          <a:p>
            <a:r>
              <a:rPr lang="pt-BR" sz="2000" b="1" dirty="0" smtClean="0"/>
              <a:t>CPC 2011</a:t>
            </a:r>
            <a:br>
              <a:rPr lang="pt-BR" sz="2000" b="1" dirty="0" smtClean="0"/>
            </a:br>
            <a:r>
              <a:rPr lang="pt-BR" sz="2000" b="1" dirty="0" smtClean="0"/>
              <a:t>Públicas e Privadas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ED590C-24CE-424E-94AE-C2EDDC1A63A8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0922156"/>
              </p:ext>
            </p:extLst>
          </p:nvPr>
        </p:nvGraphicFramePr>
        <p:xfrm>
          <a:off x="1259632" y="1412776"/>
          <a:ext cx="6529908" cy="4965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580112" y="1700808"/>
            <a:ext cx="2448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0070C0"/>
                </a:solidFill>
              </a:rPr>
              <a:t>Públicas: 2.873</a:t>
            </a:r>
          </a:p>
          <a:p>
            <a:r>
              <a:rPr lang="pt-BR" sz="1400" dirty="0" smtClean="0">
                <a:solidFill>
                  <a:srgbClr val="FF3300"/>
                </a:solidFill>
              </a:rPr>
              <a:t>Privadas: 4.703</a:t>
            </a:r>
            <a:endParaRPr lang="pt-BR" sz="14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446855" y="764704"/>
            <a:ext cx="8229600" cy="936625"/>
          </a:xfrm>
        </p:spPr>
        <p:txBody>
          <a:bodyPr/>
          <a:lstStyle/>
          <a:p>
            <a:r>
              <a:rPr lang="pt-BR" sz="2000" b="1" dirty="0" smtClean="0"/>
              <a:t>Resultado do CPC 2011</a:t>
            </a:r>
            <a:br>
              <a:rPr lang="pt-BR" sz="2000" b="1" dirty="0" smtClean="0"/>
            </a:br>
            <a:r>
              <a:rPr lang="pt-BR" sz="2000" b="1" dirty="0" smtClean="0"/>
              <a:t>Universidades </a:t>
            </a:r>
            <a:r>
              <a:rPr lang="pt-BR" sz="3000" b="1" dirty="0" smtClean="0"/>
              <a:t/>
            </a:r>
            <a:br>
              <a:rPr lang="pt-BR" sz="3000" b="1" dirty="0" smtClean="0"/>
            </a:br>
            <a:endParaRPr lang="pt-BR" sz="2000" b="1" dirty="0" smtClean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4B5B6-8304-42CA-9785-8A0438DC97BE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1567227"/>
              </p:ext>
            </p:extLst>
          </p:nvPr>
        </p:nvGraphicFramePr>
        <p:xfrm>
          <a:off x="971600" y="1484784"/>
          <a:ext cx="720080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868144" y="1628800"/>
            <a:ext cx="2448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FF0000"/>
                </a:solidFill>
              </a:rPr>
              <a:t>Total : 4.403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5975</TotalTime>
  <Words>1844</Words>
  <Application>Microsoft Office PowerPoint</Application>
  <PresentationFormat>Apresentação na tela (4:3)</PresentationFormat>
  <Paragraphs>657</Paragraphs>
  <Slides>31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5" baseType="lpstr">
      <vt:lpstr>Arial</vt:lpstr>
      <vt:lpstr>Calibri</vt:lpstr>
      <vt:lpstr>Times New Roman</vt:lpstr>
      <vt:lpstr>Tema do Office</vt:lpstr>
      <vt:lpstr> Indicadores de Qualidade da Educação Superior   2011</vt:lpstr>
      <vt:lpstr>Apresentação do PowerPoint</vt:lpstr>
      <vt:lpstr>Apresentação do PowerPoint</vt:lpstr>
      <vt:lpstr>Resultados dos Indicadores de Qualidade de 2011</vt:lpstr>
      <vt:lpstr>Conceito Enade 2011 Geral</vt:lpstr>
      <vt:lpstr>Enade 2008 e 2011 Geral</vt:lpstr>
      <vt:lpstr>CPC 2011 Geral</vt:lpstr>
      <vt:lpstr>CPC 2011 Públicas e Privadas</vt:lpstr>
      <vt:lpstr>Resultado do CPC 2011 Universidades  </vt:lpstr>
      <vt:lpstr>Resultado do CPC 2011 Universidades (Públicas e Privadas)  </vt:lpstr>
      <vt:lpstr>CPC 2011 Centros Universitários </vt:lpstr>
      <vt:lpstr>CPC 2011 Faculdades </vt:lpstr>
      <vt:lpstr>CPC - 2008 e 2011 Geral</vt:lpstr>
      <vt:lpstr>CPC 2008 e 2011 Públicas</vt:lpstr>
      <vt:lpstr>CPC 2008 e 2011 Privadas</vt:lpstr>
      <vt:lpstr>CPC 2008 e 2011 Universidades</vt:lpstr>
      <vt:lpstr>CPC 2008 e 2011 Centros Universitários</vt:lpstr>
      <vt:lpstr>CPC  2008 e 2011 Faculdades</vt:lpstr>
      <vt:lpstr>Apresentação do PowerPoint</vt:lpstr>
      <vt:lpstr>IGC 2011 Geral</vt:lpstr>
      <vt:lpstr>IGC 2011 Públicas e Privadas </vt:lpstr>
      <vt:lpstr>IGC 2011  Universidades</vt:lpstr>
      <vt:lpstr>IGC 2011 Universidades Públicas </vt:lpstr>
      <vt:lpstr>IGC 2011 Centros Universitários </vt:lpstr>
      <vt:lpstr>IGC 2011 Faculdades </vt:lpstr>
      <vt:lpstr>IGC  2008 e 2011 Geral</vt:lpstr>
      <vt:lpstr>IGC 2008 e 2011 Públicas</vt:lpstr>
      <vt:lpstr>IGC 2008 e 2011 Privadas</vt:lpstr>
      <vt:lpstr>IGC 2008 e 2011 Universidades</vt:lpstr>
      <vt:lpstr>IGC 2008 e 2011 Centros Universitários</vt:lpstr>
      <vt:lpstr>IGC 2008 e 2011 Faculdades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Prova Nacional de Concurso para o Ingresso na Carreira Docente</dc:title>
  <dc:creator>Gabriela</dc:creator>
  <cp:lastModifiedBy>Dorisdaia Carvalho de Humerez</cp:lastModifiedBy>
  <cp:revision>635</cp:revision>
  <dcterms:modified xsi:type="dcterms:W3CDTF">2014-12-19T01:10:41Z</dcterms:modified>
</cp:coreProperties>
</file>